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notesMasterIdLst>
    <p:notesMasterId r:id="rId125"/>
  </p:notesMasterIdLst>
  <p:sldIdLst>
    <p:sldId id="256" r:id="rId2"/>
    <p:sldId id="361" r:id="rId3"/>
    <p:sldId id="260" r:id="rId4"/>
    <p:sldId id="389" r:id="rId5"/>
    <p:sldId id="371" r:id="rId6"/>
    <p:sldId id="372" r:id="rId7"/>
    <p:sldId id="373" r:id="rId8"/>
    <p:sldId id="388" r:id="rId9"/>
    <p:sldId id="374" r:id="rId10"/>
    <p:sldId id="375" r:id="rId11"/>
    <p:sldId id="370" r:id="rId12"/>
    <p:sldId id="376" r:id="rId13"/>
    <p:sldId id="378" r:id="rId14"/>
    <p:sldId id="379" r:id="rId15"/>
    <p:sldId id="380" r:id="rId16"/>
    <p:sldId id="381" r:id="rId17"/>
    <p:sldId id="382" r:id="rId18"/>
    <p:sldId id="386" r:id="rId19"/>
    <p:sldId id="387" r:id="rId20"/>
    <p:sldId id="368" r:id="rId21"/>
    <p:sldId id="391" r:id="rId22"/>
    <p:sldId id="408" r:id="rId23"/>
    <p:sldId id="265" r:id="rId24"/>
    <p:sldId id="266" r:id="rId25"/>
    <p:sldId id="268" r:id="rId26"/>
    <p:sldId id="269" r:id="rId27"/>
    <p:sldId id="271" r:id="rId28"/>
    <p:sldId id="272" r:id="rId29"/>
    <p:sldId id="274" r:id="rId30"/>
    <p:sldId id="275" r:id="rId31"/>
    <p:sldId id="276" r:id="rId32"/>
    <p:sldId id="366" r:id="rId33"/>
    <p:sldId id="409" r:id="rId34"/>
    <p:sldId id="365" r:id="rId35"/>
    <p:sldId id="390" r:id="rId36"/>
    <p:sldId id="299" r:id="rId37"/>
    <p:sldId id="393" r:id="rId38"/>
    <p:sldId id="394" r:id="rId39"/>
    <p:sldId id="395" r:id="rId40"/>
    <p:sldId id="396" r:id="rId41"/>
    <p:sldId id="397" r:id="rId42"/>
    <p:sldId id="505" r:id="rId43"/>
    <p:sldId id="506" r:id="rId44"/>
    <p:sldId id="507" r:id="rId45"/>
    <p:sldId id="508" r:id="rId46"/>
    <p:sldId id="509" r:id="rId47"/>
    <p:sldId id="510" r:id="rId48"/>
    <p:sldId id="405" r:id="rId49"/>
    <p:sldId id="407" r:id="rId50"/>
    <p:sldId id="310" r:id="rId51"/>
    <p:sldId id="304" r:id="rId52"/>
    <p:sldId id="305" r:id="rId53"/>
    <p:sldId id="264" r:id="rId54"/>
    <p:sldId id="257" r:id="rId55"/>
    <p:sldId id="258" r:id="rId56"/>
    <p:sldId id="259" r:id="rId57"/>
    <p:sldId id="504" r:id="rId58"/>
    <p:sldId id="263" r:id="rId59"/>
    <p:sldId id="501" r:id="rId60"/>
    <p:sldId id="502" r:id="rId61"/>
    <p:sldId id="503" r:id="rId62"/>
    <p:sldId id="410" r:id="rId63"/>
    <p:sldId id="489" r:id="rId64"/>
    <p:sldId id="411" r:id="rId65"/>
    <p:sldId id="412" r:id="rId66"/>
    <p:sldId id="413" r:id="rId67"/>
    <p:sldId id="414" r:id="rId68"/>
    <p:sldId id="415" r:id="rId69"/>
    <p:sldId id="416" r:id="rId70"/>
    <p:sldId id="417" r:id="rId71"/>
    <p:sldId id="419" r:id="rId72"/>
    <p:sldId id="422" r:id="rId73"/>
    <p:sldId id="423" r:id="rId74"/>
    <p:sldId id="514" r:id="rId75"/>
    <p:sldId id="430" r:id="rId76"/>
    <p:sldId id="494" r:id="rId77"/>
    <p:sldId id="513" r:id="rId78"/>
    <p:sldId id="438" r:id="rId79"/>
    <p:sldId id="429" r:id="rId80"/>
    <p:sldId id="511" r:id="rId81"/>
    <p:sldId id="424" r:id="rId82"/>
    <p:sldId id="425" r:id="rId83"/>
    <p:sldId id="426" r:id="rId84"/>
    <p:sldId id="512" r:id="rId85"/>
    <p:sldId id="418" r:id="rId86"/>
    <p:sldId id="487" r:id="rId87"/>
    <p:sldId id="454" r:id="rId88"/>
    <p:sldId id="455" r:id="rId89"/>
    <p:sldId id="456" r:id="rId90"/>
    <p:sldId id="484" r:id="rId91"/>
    <p:sldId id="515" r:id="rId92"/>
    <p:sldId id="496" r:id="rId93"/>
    <p:sldId id="497" r:id="rId94"/>
    <p:sldId id="498" r:id="rId95"/>
    <p:sldId id="499" r:id="rId96"/>
    <p:sldId id="457" r:id="rId97"/>
    <p:sldId id="420" r:id="rId98"/>
    <p:sldId id="458" r:id="rId99"/>
    <p:sldId id="459" r:id="rId100"/>
    <p:sldId id="460" r:id="rId101"/>
    <p:sldId id="461" r:id="rId102"/>
    <p:sldId id="462" r:id="rId103"/>
    <p:sldId id="463" r:id="rId104"/>
    <p:sldId id="516" r:id="rId105"/>
    <p:sldId id="464" r:id="rId106"/>
    <p:sldId id="421" r:id="rId107"/>
    <p:sldId id="465" r:id="rId108"/>
    <p:sldId id="466" r:id="rId109"/>
    <p:sldId id="467" r:id="rId110"/>
    <p:sldId id="468" r:id="rId111"/>
    <p:sldId id="517" r:id="rId112"/>
    <p:sldId id="469" r:id="rId113"/>
    <p:sldId id="485" r:id="rId114"/>
    <p:sldId id="471" r:id="rId115"/>
    <p:sldId id="472" r:id="rId116"/>
    <p:sldId id="473" r:id="rId117"/>
    <p:sldId id="486" r:id="rId118"/>
    <p:sldId id="475" r:id="rId119"/>
    <p:sldId id="476" r:id="rId120"/>
    <p:sldId id="477" r:id="rId121"/>
    <p:sldId id="478" r:id="rId122"/>
    <p:sldId id="480" r:id="rId123"/>
    <p:sldId id="481" r:id="rId1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DAA4C4EE-9664-9C49-8948-1B00DF60F2DC}">
          <p14:sldIdLst>
            <p14:sldId id="256"/>
            <p14:sldId id="361"/>
            <p14:sldId id="260"/>
          </p14:sldIdLst>
        </p14:section>
        <p14:section name="Data Science" id="{164EB471-9005-1C43-9787-1A4ADBECDC58}">
          <p14:sldIdLst>
            <p14:sldId id="389"/>
            <p14:sldId id="371"/>
            <p14:sldId id="372"/>
            <p14:sldId id="373"/>
            <p14:sldId id="388"/>
            <p14:sldId id="374"/>
            <p14:sldId id="375"/>
            <p14:sldId id="370"/>
            <p14:sldId id="376"/>
            <p14:sldId id="378"/>
            <p14:sldId id="379"/>
            <p14:sldId id="380"/>
            <p14:sldId id="381"/>
            <p14:sldId id="382"/>
            <p14:sldId id="386"/>
            <p14:sldId id="387"/>
            <p14:sldId id="368"/>
            <p14:sldId id="391"/>
            <p14:sldId id="408"/>
          </p14:sldIdLst>
        </p14:section>
        <p14:section name="Introduction to Sequencing" id="{B6EB16D4-C2A9-4B40-81DE-6ABBDC7882A7}">
          <p14:sldIdLst>
            <p14:sldId id="265"/>
            <p14:sldId id="266"/>
            <p14:sldId id="268"/>
            <p14:sldId id="269"/>
            <p14:sldId id="271"/>
            <p14:sldId id="272"/>
            <p14:sldId id="274"/>
            <p14:sldId id="275"/>
            <p14:sldId id="276"/>
            <p14:sldId id="366"/>
            <p14:sldId id="409"/>
            <p14:sldId id="365"/>
            <p14:sldId id="390"/>
            <p14:sldId id="299"/>
          </p14:sldIdLst>
        </p14:section>
        <p14:section name="Experimental Design: Community Profiling" id="{11ED975F-DB30-D742-B9F7-AF759C245996}">
          <p14:sldIdLst>
            <p14:sldId id="393"/>
            <p14:sldId id="394"/>
            <p14:sldId id="395"/>
            <p14:sldId id="396"/>
            <p14:sldId id="397"/>
            <p14:sldId id="505"/>
            <p14:sldId id="506"/>
            <p14:sldId id="507"/>
            <p14:sldId id="508"/>
            <p14:sldId id="509"/>
            <p14:sldId id="510"/>
            <p14:sldId id="405"/>
            <p14:sldId id="407"/>
          </p14:sldIdLst>
        </p14:section>
        <p14:section name="Workshop Example Data" id="{CE436A62-B421-8247-8B8C-2C00CF9142F8}">
          <p14:sldIdLst>
            <p14:sldId id="310"/>
            <p14:sldId id="304"/>
            <p14:sldId id="305"/>
          </p14:sldIdLst>
        </p14:section>
        <p14:section name="The Command Line" id="{89D2549A-B60D-C94F-9444-29BB47FC3724}">
          <p14:sldIdLst>
            <p14:sldId id="264"/>
            <p14:sldId id="257"/>
            <p14:sldId id="258"/>
            <p14:sldId id="259"/>
            <p14:sldId id="504"/>
            <p14:sldId id="263"/>
            <p14:sldId id="501"/>
            <p14:sldId id="502"/>
            <p14:sldId id="503"/>
          </p14:sldIdLst>
        </p14:section>
        <p14:section name="dbcAmplicons: Generating Amplicons" id="{062E9117-FB7F-F840-885C-DFD63C3ACA9E}">
          <p14:sldIdLst>
            <p14:sldId id="410"/>
            <p14:sldId id="489"/>
            <p14:sldId id="411"/>
            <p14:sldId id="412"/>
            <p14:sldId id="413"/>
            <p14:sldId id="414"/>
            <p14:sldId id="415"/>
            <p14:sldId id="416"/>
            <p14:sldId id="417"/>
            <p14:sldId id="419"/>
            <p14:sldId id="422"/>
            <p14:sldId id="423"/>
            <p14:sldId id="514"/>
            <p14:sldId id="430"/>
            <p14:sldId id="494"/>
            <p14:sldId id="513"/>
            <p14:sldId id="438"/>
            <p14:sldId id="429"/>
            <p14:sldId id="511"/>
            <p14:sldId id="424"/>
            <p14:sldId id="425"/>
            <p14:sldId id="426"/>
            <p14:sldId id="512"/>
          </p14:sldIdLst>
        </p14:section>
        <p14:section name="dbcAmplicons: Python Application" id="{EBA5F6B6-401F-4E47-9A49-1201A4AD4A03}">
          <p14:sldIdLst>
            <p14:sldId id="418"/>
            <p14:sldId id="487"/>
            <p14:sldId id="454"/>
            <p14:sldId id="455"/>
            <p14:sldId id="456"/>
            <p14:sldId id="484"/>
            <p14:sldId id="515"/>
            <p14:sldId id="496"/>
            <p14:sldId id="497"/>
            <p14:sldId id="498"/>
            <p14:sldId id="499"/>
            <p14:sldId id="457"/>
            <p14:sldId id="420"/>
            <p14:sldId id="458"/>
            <p14:sldId id="459"/>
            <p14:sldId id="460"/>
            <p14:sldId id="461"/>
            <p14:sldId id="462"/>
            <p14:sldId id="463"/>
            <p14:sldId id="516"/>
            <p14:sldId id="464"/>
            <p14:sldId id="421"/>
            <p14:sldId id="465"/>
            <p14:sldId id="466"/>
            <p14:sldId id="467"/>
            <p14:sldId id="468"/>
            <p14:sldId id="517"/>
            <p14:sldId id="469"/>
            <p14:sldId id="485"/>
            <p14:sldId id="471"/>
            <p14:sldId id="472"/>
            <p14:sldId id="473"/>
            <p14:sldId id="486"/>
            <p14:sldId id="475"/>
            <p14:sldId id="476"/>
            <p14:sldId id="477"/>
            <p14:sldId id="478"/>
            <p14:sldId id="480"/>
            <p14:sldId id="4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567"/>
    <p:restoredTop sz="97992" autoAdjust="0"/>
  </p:normalViewPr>
  <p:slideViewPr>
    <p:cSldViewPr snapToGrid="0" snapToObjects="1" showGuides="1">
      <p:cViewPr>
        <p:scale>
          <a:sx n="90" d="100"/>
          <a:sy n="90" d="100"/>
        </p:scale>
        <p:origin x="1800" y="217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6B3954-940F-6F49-A487-4E8AF4339CF5}" type="datetimeFigureOut">
              <a:rPr lang="en-US" smtClean="0"/>
              <a:t>3/21/16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3E2830-498F-604C-BB8C-FDABEE52A987}" type="slidenum">
              <a:rPr lang="en-US" smtClean="0"/>
              <a:t>‹#›</a:t>
            </a:fld>
            <a:endParaRPr lang="en-US"/>
          </a:p>
        </p:txBody>
      </p:sp>
    </p:spTree>
    <p:extLst>
      <p:ext uri="{BB962C8B-B14F-4D97-AF65-F5344CB8AC3E}">
        <p14:creationId xmlns:p14="http://schemas.microsoft.com/office/powerpoint/2010/main" val="2103201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pPr marL="0" marR="0" indent="0" algn="l" defTabSz="449263"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sz="1200" b="1" i="1" kern="3000" dirty="0" smtClean="0"/>
              <a:t>Big data</a:t>
            </a:r>
            <a:r>
              <a:rPr lang="en-US" sz="1200" i="1" kern="3000" dirty="0" smtClean="0"/>
              <a:t> is an evolving term that describes any voluminous amount of structured, semi-structured and unstructured data that has the potential to be mined for information.</a:t>
            </a:r>
          </a:p>
          <a:p>
            <a:endParaRPr lang="en-US" dirty="0" smtClean="0"/>
          </a:p>
          <a:p>
            <a:r>
              <a:rPr lang="en-US" dirty="0" smtClean="0"/>
              <a:t>The Cloud</a:t>
            </a:r>
            <a:r>
              <a:rPr lang="en-US" baseline="0" dirty="0" smtClean="0"/>
              <a:t> is just a rebranding of </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9</a:t>
            </a:fld>
            <a:endParaRPr lang="en-CA"/>
          </a:p>
        </p:txBody>
      </p:sp>
    </p:spTree>
    <p:extLst>
      <p:ext uri="{BB962C8B-B14F-4D97-AF65-F5344CB8AC3E}">
        <p14:creationId xmlns:p14="http://schemas.microsoft.com/office/powerpoint/2010/main" val="741685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7" name="Shape 4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37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1264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93059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Shape 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316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35024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49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9351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8183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515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25588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r>
              <a:rPr lang="en-US" dirty="0" smtClean="0"/>
              <a:t>Kirk</a:t>
            </a:r>
            <a:r>
              <a:rPr lang="en-US" baseline="0" dirty="0" smtClean="0"/>
              <a:t> Borne – George Mason University</a:t>
            </a:r>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10</a:t>
            </a:fld>
            <a:endParaRPr lang="en-CA"/>
          </a:p>
        </p:txBody>
      </p:sp>
    </p:spTree>
    <p:extLst>
      <p:ext uri="{BB962C8B-B14F-4D97-AF65-F5344CB8AC3E}">
        <p14:creationId xmlns:p14="http://schemas.microsoft.com/office/powerpoint/2010/main" val="1197822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4" name="Shape 5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8456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Shape 5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1" name="Shape 5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5395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Shape 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8" name="Shape 5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77468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18088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Shape 5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7" name="Shape 5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30971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3" name="Shape 5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0550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23796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3774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5526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59300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12</a:t>
            </a:fld>
            <a:endParaRPr lang="en-CA"/>
          </a:p>
        </p:txBody>
      </p:sp>
    </p:spTree>
    <p:extLst>
      <p:ext uri="{BB962C8B-B14F-4D97-AF65-F5344CB8AC3E}">
        <p14:creationId xmlns:p14="http://schemas.microsoft.com/office/powerpoint/2010/main" val="17775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Shape 6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1" name="Shape 6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2132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Shape 6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4" name="Shape 6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586430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0" name="Shape 6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067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763588"/>
            <a:ext cx="5027613"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B890B3C6-2E59-9E46-B671-384F9E302B09}" type="slidenum">
              <a:rPr lang="en-CA" smtClean="0"/>
              <a:pPr/>
              <a:t>15</a:t>
            </a:fld>
            <a:endParaRPr lang="en-CA"/>
          </a:p>
        </p:txBody>
      </p:sp>
    </p:spTree>
    <p:extLst>
      <p:ext uri="{BB962C8B-B14F-4D97-AF65-F5344CB8AC3E}">
        <p14:creationId xmlns:p14="http://schemas.microsoft.com/office/powerpoint/2010/main" val="496905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7778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6563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79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1614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845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3/21/16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297600" y="273629"/>
            <a:ext cx="5353920" cy="1143480"/>
          </a:xfrm>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CA"/>
          </a:p>
        </p:txBody>
      </p:sp>
      <p:sp>
        <p:nvSpPr>
          <p:cNvPr id="4" name="Rectangle 4"/>
          <p:cNvSpPr>
            <a:spLocks noGrp="1" noChangeArrowheads="1"/>
          </p:cNvSpPr>
          <p:nvPr>
            <p:ph type="ftr" idx="11"/>
          </p:nvPr>
        </p:nvSpPr>
        <p:spPr>
          <a:ln/>
        </p:spPr>
        <p:txBody>
          <a:bodyPr/>
          <a:lstStyle>
            <a:lvl1pPr>
              <a:defRPr/>
            </a:lvl1pPr>
          </a:lstStyle>
          <a:p>
            <a:pPr>
              <a:defRPr/>
            </a:pPr>
            <a:endParaRPr lang="en-CA"/>
          </a:p>
        </p:txBody>
      </p:sp>
      <p:sp>
        <p:nvSpPr>
          <p:cNvPr id="5" name="Rectangle 5"/>
          <p:cNvSpPr>
            <a:spLocks noGrp="1" noChangeArrowheads="1"/>
          </p:cNvSpPr>
          <p:nvPr>
            <p:ph type="sldNum" idx="12"/>
          </p:nvPr>
        </p:nvSpPr>
        <p:spPr>
          <a:ln/>
        </p:spPr>
        <p:txBody>
          <a:bodyPr/>
          <a:lstStyle>
            <a:lvl1pPr>
              <a:defRPr/>
            </a:lvl1pPr>
          </a:lstStyle>
          <a:p>
            <a:fld id="{2B247B3E-5D46-794F-84B8-56165696AC32}" type="slidenum">
              <a:rPr lang="en-CA"/>
              <a:pPr/>
              <a:t>‹#›</a:t>
            </a:fld>
            <a:endParaRPr lang="en-CA"/>
          </a:p>
        </p:txBody>
      </p:sp>
    </p:spTree>
    <p:extLst>
      <p:ext uri="{BB962C8B-B14F-4D97-AF65-F5344CB8AC3E}">
        <p14:creationId xmlns:p14="http://schemas.microsoft.com/office/powerpoint/2010/main" val="187391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18" name="Shape 18"/>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33866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200"/>
          </a:xfrm>
          <a:prstGeom prst="rect">
            <a:avLst/>
          </a:prstGeom>
        </p:spPr>
        <p:txBody>
          <a:bodyPr lIns="91425" tIns="91425" rIns="91425" bIns="91425" anchor="b" anchorCtr="0"/>
          <a:lstStyle>
            <a:lvl1pPr lvl="0">
              <a:spcBef>
                <a:spcPts val="0"/>
              </a:spcBef>
              <a:defRPr>
                <a:solidFill>
                  <a:srgbClr val="DA0002"/>
                </a:solidFill>
              </a:defRPr>
            </a:lvl1pPr>
            <a:lvl2pPr lvl="1">
              <a:spcBef>
                <a:spcPts val="0"/>
              </a:spcBef>
              <a:defRPr>
                <a:solidFill>
                  <a:srgbClr val="DA0002"/>
                </a:solidFill>
              </a:defRPr>
            </a:lvl2pPr>
            <a:lvl3pPr lvl="2">
              <a:spcBef>
                <a:spcPts val="0"/>
              </a:spcBef>
              <a:defRPr>
                <a:solidFill>
                  <a:srgbClr val="DA0002"/>
                </a:solidFill>
              </a:defRPr>
            </a:lvl3pPr>
            <a:lvl4pPr lvl="3">
              <a:spcBef>
                <a:spcPts val="0"/>
              </a:spcBef>
              <a:defRPr>
                <a:solidFill>
                  <a:srgbClr val="DA0002"/>
                </a:solidFill>
              </a:defRPr>
            </a:lvl4pPr>
            <a:lvl5pPr lvl="4">
              <a:spcBef>
                <a:spcPts val="0"/>
              </a:spcBef>
              <a:defRPr>
                <a:solidFill>
                  <a:srgbClr val="DA0002"/>
                </a:solidFill>
              </a:defRPr>
            </a:lvl5pPr>
            <a:lvl6pPr lvl="5">
              <a:spcBef>
                <a:spcPts val="0"/>
              </a:spcBef>
              <a:defRPr>
                <a:solidFill>
                  <a:srgbClr val="DA0002"/>
                </a:solidFill>
              </a:defRPr>
            </a:lvl6pPr>
            <a:lvl7pPr lvl="6">
              <a:spcBef>
                <a:spcPts val="0"/>
              </a:spcBef>
              <a:defRPr>
                <a:solidFill>
                  <a:srgbClr val="DA0002"/>
                </a:solidFill>
              </a:defRPr>
            </a:lvl7pPr>
            <a:lvl8pPr lvl="7">
              <a:spcBef>
                <a:spcPts val="0"/>
              </a:spcBef>
              <a:defRPr>
                <a:solidFill>
                  <a:srgbClr val="DA0002"/>
                </a:solidFill>
              </a:defRPr>
            </a:lvl8pPr>
            <a:lvl9pPr lvl="8">
              <a:spcBef>
                <a:spcPts val="0"/>
              </a:spcBef>
              <a:defRPr>
                <a:solidFill>
                  <a:srgbClr val="DA0002"/>
                </a:solidFill>
              </a:defRPr>
            </a:lvl9pPr>
          </a:lstStyle>
          <a:p>
            <a:endParaRPr/>
          </a:p>
        </p:txBody>
      </p:sp>
      <p:sp>
        <p:nvSpPr>
          <p:cNvPr id="23" name="Shape 23"/>
          <p:cNvSpPr txBox="1">
            <a:spLocks noGrp="1"/>
          </p:cNvSpPr>
          <p:nvPr>
            <p:ph type="body" idx="1"/>
          </p:nvPr>
        </p:nvSpPr>
        <p:spPr>
          <a:xfrm>
            <a:off x="457200"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body" idx="2"/>
          </p:nvPr>
        </p:nvSpPr>
        <p:spPr>
          <a:xfrm>
            <a:off x="4692273" y="1600201"/>
            <a:ext cx="3994500" cy="4967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sldNum" idx="12"/>
          </p:nvPr>
        </p:nvSpPr>
        <p:spPr>
          <a:xfrm>
            <a:off x="8556792" y="6333133"/>
            <a:ext cx="5486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9721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3/21/16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3/21/16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3/21/16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3/21/16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3/21/16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3/21/16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3/21/16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 id="2147484532" r:id="rId12"/>
    <p:sldLayoutId id="2147484533" r:id="rId13"/>
    <p:sldLayoutId id="2147484534" r:id="rId14"/>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ccb.jhu.edu/software/FLASH/"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7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jpg"/><Relationship Id="rId6" Type="http://schemas.openxmlformats.org/officeDocument/2006/relationships/image" Target="../media/image18.jpg"/><Relationship Id="rId1" Type="http://schemas.openxmlformats.org/officeDocument/2006/relationships/slideLayout" Target="../slideLayouts/slideLayout12.xml"/><Relationship Id="rId2"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2.jpg"/><Relationship Id="rId6" Type="http://schemas.openxmlformats.org/officeDocument/2006/relationships/image" Target="../media/image23.jpg"/><Relationship Id="rId7" Type="http://schemas.openxmlformats.org/officeDocument/2006/relationships/image" Target="../media/image24.jpg"/><Relationship Id="rId8" Type="http://schemas.openxmlformats.org/officeDocument/2006/relationships/image" Target="../media/image25.jpg"/><Relationship Id="rId9" Type="http://schemas.openxmlformats.org/officeDocument/2006/relationships/image" Target="../media/image26.jpg"/><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rive.google.com/open?id=0B_3lTFvg_WhxMVQwUEtZaV9rQz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4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emf"/></Relationships>
</file>

<file path=ppt/slides/_rels/slide83.xml.rels><?xml version="1.0" encoding="UTF-8" standalone="yes"?>
<Relationships xmlns="http://schemas.openxmlformats.org/package/2006/relationships"><Relationship Id="rId3" Type="http://schemas.openxmlformats.org/officeDocument/2006/relationships/hyperlink" Target="http://journals.plos.org/plosone/article?id=info:doi/10.1371/journal.pone.0148203" TargetMode="External"/><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rdpstaff/RDPTools)" TargetMode="External"/><Relationship Id="rId4" Type="http://schemas.openxmlformats.org/officeDocument/2006/relationships/hyperlink" Target="https://github.com/msettles/dbcAmplicons" TargetMode="External"/><Relationship Id="rId1" Type="http://schemas.openxmlformats.org/officeDocument/2006/relationships/slideLayout" Target="../slideLayouts/slideLayout2.xml"/><Relationship Id="rId2" Type="http://schemas.openxmlformats.org/officeDocument/2006/relationships/hyperlink" Target="https://github.com/dstreett/FLASH2)"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Microbial Community Profiling</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sz="2800" dirty="0" smtClean="0"/>
              <a:t/>
            </a:r>
            <a:br>
              <a:rPr lang="en-US" sz="2800" dirty="0" smtClean="0"/>
            </a:br>
            <a:r>
              <a:rPr lang="en-US" sz="2800" dirty="0"/>
              <a:t/>
            </a:r>
            <a:br>
              <a:rPr lang="en-US" sz="2800" dirty="0"/>
            </a:br>
            <a:r>
              <a:rPr lang="en-US" sz="2800" dirty="0" err="1" smtClean="0"/>
              <a:t>bioinformatics.ucdavis.edu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99" y="273629"/>
            <a:ext cx="8638921" cy="1143480"/>
          </a:xfrm>
        </p:spPr>
        <p:txBody>
          <a:bodyPr/>
          <a:lstStyle/>
          <a:p>
            <a:r>
              <a:rPr lang="en-US" dirty="0" smtClean="0"/>
              <a:t>Data Science</a:t>
            </a:r>
            <a:endParaRPr lang="en-US" dirty="0"/>
          </a:p>
        </p:txBody>
      </p:sp>
      <p:sp>
        <p:nvSpPr>
          <p:cNvPr id="6" name="TextBox 5"/>
          <p:cNvSpPr txBox="1"/>
          <p:nvPr/>
        </p:nvSpPr>
        <p:spPr>
          <a:xfrm>
            <a:off x="720382" y="2250226"/>
            <a:ext cx="7672320" cy="262441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2540" dirty="0"/>
              <a:t>Data science is the process of formulating a quantitative question that can be answered with data, collecting and cleaning the data, analyzing the data, and communicating the answer to the question to a relevant audience.</a:t>
            </a:r>
          </a:p>
        </p:txBody>
      </p:sp>
      <p:sp>
        <p:nvSpPr>
          <p:cNvPr id="7" name="TextBox 6"/>
          <p:cNvSpPr txBox="1"/>
          <p:nvPr/>
        </p:nvSpPr>
        <p:spPr>
          <a:xfrm>
            <a:off x="632161" y="6096713"/>
            <a:ext cx="8235360" cy="594906"/>
          </a:xfrm>
          <a:prstGeom prst="rect">
            <a:avLst/>
          </a:prstGeom>
          <a:noFill/>
        </p:spPr>
        <p:txBody>
          <a:bodyPr wrap="square" rtlCol="0">
            <a:spAutoFit/>
          </a:bodyPr>
          <a:lstStyle/>
          <a:p>
            <a:r>
              <a:rPr lang="en-US" sz="1633" b="1" dirty="0"/>
              <a:t>Five Fundamental Concepts of Data Science</a:t>
            </a:r>
          </a:p>
          <a:p>
            <a:r>
              <a:rPr lang="en-US" sz="1633" b="1" dirty="0" err="1"/>
              <a:t>statisticsviews.com</a:t>
            </a:r>
            <a:r>
              <a:rPr lang="en-US" sz="1633" b="1" dirty="0"/>
              <a:t> November 11, 2013 by Kirk Borne</a:t>
            </a:r>
          </a:p>
        </p:txBody>
      </p:sp>
    </p:spTree>
    <p:extLst>
      <p:ext uri="{BB962C8B-B14F-4D97-AF65-F5344CB8AC3E}">
        <p14:creationId xmlns:p14="http://schemas.microsoft.com/office/powerpoint/2010/main" val="151507773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Identified_Barcodes.txt</a:t>
            </a:r>
            <a:endParaRPr lang="en" dirty="0">
              <a:solidFill>
                <a:schemeClr val="bg1"/>
              </a:solidFill>
            </a:endParaRPr>
          </a:p>
        </p:txBody>
      </p:sp>
      <p:sp>
        <p:nvSpPr>
          <p:cNvPr id="486" name="Shape 486"/>
          <p:cNvSpPr txBox="1">
            <a:spLocks noGrp="1"/>
          </p:cNvSpPr>
          <p:nvPr>
            <p:ph type="body" idx="1"/>
          </p:nvPr>
        </p:nvSpPr>
        <p:spPr>
          <a:xfrm>
            <a:off x="4245525" y="2285998"/>
            <a:ext cx="3994500" cy="3026999"/>
          </a:xfrm>
          <a:prstGeom prst="rect">
            <a:avLst/>
          </a:prstGeom>
        </p:spPr>
        <p:txBody>
          <a:bodyPr vert="horz" lIns="91425" tIns="91425" rIns="91425" bIns="91425" rtlCol="0" anchor="t" anchorCtr="0">
            <a:noAutofit/>
          </a:bodyPr>
          <a:lstStyle/>
          <a:p>
            <a:pPr marL="457200" indent="-381000">
              <a:buSzPct val="100000"/>
            </a:pPr>
            <a:r>
              <a:rPr lang="en" sz="2400"/>
              <a:t>Tab-separated text file listing all barcodes that had at least 1 read</a:t>
            </a:r>
          </a:p>
          <a:p>
            <a:pPr marL="457200" indent="-381000">
              <a:buSzPct val="100000"/>
            </a:pPr>
            <a:r>
              <a:rPr lang="en" sz="2400"/>
              <a:t>Rows list number of reads per barcode</a:t>
            </a:r>
          </a:p>
          <a:p>
            <a:pPr marL="457200" indent="-381000">
              <a:buSzPct val="100000"/>
            </a:pPr>
            <a:r>
              <a:rPr lang="en" sz="2400"/>
              <a:t>Columns list the primers provided  </a:t>
            </a:r>
          </a:p>
        </p:txBody>
      </p:sp>
      <p:pic>
        <p:nvPicPr>
          <p:cNvPr id="487" name="Shape 487"/>
          <p:cNvPicPr preferRelativeResize="0"/>
          <p:nvPr/>
        </p:nvPicPr>
        <p:blipFill>
          <a:blip r:embed="rId3">
            <a:alphaModFix/>
          </a:blip>
          <a:stretch>
            <a:fillRect/>
          </a:stretch>
        </p:blipFill>
        <p:spPr>
          <a:xfrm>
            <a:off x="1865595" y="2144562"/>
            <a:ext cx="1540604" cy="3551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39671683"/>
      </p:ext>
    </p:extLst>
  </p:cSld>
  <p:clrMapOvr>
    <a:masterClrMapping/>
  </p:clrMapOvr>
  <p:transition spd="slow">
    <p:cut/>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directories and files</a:t>
            </a:r>
          </a:p>
        </p:txBody>
      </p:sp>
      <p:sp>
        <p:nvSpPr>
          <p:cNvPr id="493" name="Shape 493"/>
          <p:cNvSpPr txBox="1">
            <a:spLocks noGrp="1"/>
          </p:cNvSpPr>
          <p:nvPr>
            <p:ph type="body" idx="1"/>
          </p:nvPr>
        </p:nvSpPr>
        <p:spPr>
          <a:xfrm>
            <a:off x="4920873" y="2057401"/>
            <a:ext cx="3994500" cy="3725699"/>
          </a:xfrm>
          <a:prstGeom prst="rect">
            <a:avLst/>
          </a:prstGeom>
        </p:spPr>
        <p:txBody>
          <a:bodyPr vert="horz" lIns="91425" tIns="91425" rIns="91425" bIns="91425" rtlCol="0" anchor="t" anchorCtr="0">
            <a:noAutofit/>
          </a:bodyPr>
          <a:lstStyle/>
          <a:p>
            <a:pPr marL="457200" indent="-381000">
              <a:buSzPct val="100000"/>
            </a:pPr>
            <a:r>
              <a:rPr lang="en" sz="2400"/>
              <a:t>ProjectID column from the sample sheet determines the resulting output structure</a:t>
            </a:r>
          </a:p>
          <a:p>
            <a:pPr marL="457200" indent="-381000">
              <a:buSzPct val="100000"/>
            </a:pPr>
            <a:r>
              <a:rPr lang="en" sz="2400"/>
              <a:t>A “folder/name” structure creates a directory with the named files within it </a:t>
            </a:r>
          </a:p>
        </p:txBody>
      </p:sp>
      <p:pic>
        <p:nvPicPr>
          <p:cNvPr id="494" name="Shape 494"/>
          <p:cNvPicPr preferRelativeResize="0"/>
          <p:nvPr/>
        </p:nvPicPr>
        <p:blipFill>
          <a:blip r:embed="rId3">
            <a:alphaModFix/>
          </a:blip>
          <a:stretch>
            <a:fillRect/>
          </a:stretch>
        </p:blipFill>
        <p:spPr>
          <a:xfrm>
            <a:off x="266574" y="2294163"/>
            <a:ext cx="4656300" cy="2463700"/>
          </a:xfrm>
          <a:prstGeom prst="rect">
            <a:avLst/>
          </a:prstGeom>
          <a:noFill/>
          <a:ln w="9525" cap="flat" cmpd="sng">
            <a:solidFill>
              <a:srgbClr val="000000"/>
            </a:solidFill>
            <a:prstDash val="solid"/>
            <a:round/>
            <a:headEnd type="none" w="med" len="med"/>
            <a:tailEnd type="none" w="med" len="med"/>
          </a:ln>
        </p:spPr>
      </p:pic>
      <p:pic>
        <p:nvPicPr>
          <p:cNvPr id="495" name="Shape 495"/>
          <p:cNvPicPr preferRelativeResize="0"/>
          <p:nvPr/>
        </p:nvPicPr>
        <p:blipFill>
          <a:blip r:embed="rId4">
            <a:alphaModFix/>
          </a:blip>
          <a:stretch>
            <a:fillRect/>
          </a:stretch>
        </p:blipFill>
        <p:spPr>
          <a:xfrm>
            <a:off x="268575" y="5634190"/>
            <a:ext cx="5205201" cy="788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888995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animEffect transition="in" filter="fade">
                                      <p:cBhvr>
                                        <p:cTn id="7" dur="1000"/>
                                        <p:tgtEl>
                                          <p:spTgt spid="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Outputs: </a:t>
            </a:r>
            <a:r>
              <a:rPr lang="en" dirty="0" err="1">
                <a:solidFill>
                  <a:schemeClr val="bg1"/>
                </a:solidFill>
              </a:rPr>
              <a:t>fastq</a:t>
            </a:r>
            <a:r>
              <a:rPr lang="en" dirty="0">
                <a:solidFill>
                  <a:schemeClr val="bg1"/>
                </a:solidFill>
              </a:rPr>
              <a:t> files</a:t>
            </a:r>
          </a:p>
        </p:txBody>
      </p:sp>
      <p:pic>
        <p:nvPicPr>
          <p:cNvPr id="501" name="Shape 501"/>
          <p:cNvPicPr preferRelativeResize="0"/>
          <p:nvPr/>
        </p:nvPicPr>
        <p:blipFill rotWithShape="1">
          <a:blip r:embed="rId3">
            <a:alphaModFix/>
          </a:blip>
          <a:srcRect t="10648" b="22038"/>
          <a:stretch/>
        </p:blipFill>
        <p:spPr>
          <a:xfrm>
            <a:off x="0" y="2548250"/>
            <a:ext cx="9053600" cy="1317374"/>
          </a:xfrm>
          <a:prstGeom prst="rect">
            <a:avLst/>
          </a:prstGeom>
          <a:noFill/>
          <a:ln>
            <a:noFill/>
          </a:ln>
        </p:spPr>
      </p:pic>
      <p:sp>
        <p:nvSpPr>
          <p:cNvPr id="502" name="Shape 502"/>
          <p:cNvSpPr txBox="1"/>
          <p:nvPr/>
        </p:nvSpPr>
        <p:spPr>
          <a:xfrm>
            <a:off x="1873126" y="2106975"/>
            <a:ext cx="4656599" cy="457200"/>
          </a:xfrm>
          <a:prstGeom prst="rect">
            <a:avLst/>
          </a:prstGeom>
          <a:noFill/>
          <a:ln>
            <a:noFill/>
          </a:ln>
        </p:spPr>
        <p:txBody>
          <a:bodyPr lIns="91425" tIns="91425" rIns="91425" bIns="91425" anchor="t" anchorCtr="0">
            <a:noAutofit/>
          </a:bodyPr>
          <a:lstStyle/>
          <a:p>
            <a:r>
              <a:rPr lang="en"/>
              <a:t>Header format of all identified sequences:</a:t>
            </a:r>
          </a:p>
        </p:txBody>
      </p:sp>
      <p:pic>
        <p:nvPicPr>
          <p:cNvPr id="503" name="Shape 503"/>
          <p:cNvPicPr preferRelativeResize="0"/>
          <p:nvPr/>
        </p:nvPicPr>
        <p:blipFill>
          <a:blip r:embed="rId4">
            <a:alphaModFix/>
          </a:blip>
          <a:stretch>
            <a:fillRect/>
          </a:stretch>
        </p:blipFill>
        <p:spPr>
          <a:xfrm>
            <a:off x="108276" y="4168975"/>
            <a:ext cx="8838423" cy="3663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1338097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Summary of preprocess</a:t>
            </a:r>
          </a:p>
        </p:txBody>
      </p:sp>
      <p:sp>
        <p:nvSpPr>
          <p:cNvPr id="509" name="Shape 509"/>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a:t>Read 1 and Read 2 files for </a:t>
            </a:r>
            <a:r>
              <a:rPr lang="en" sz="2400" dirty="0" smtClean="0"/>
              <a:t>each</a:t>
            </a:r>
            <a:r>
              <a:rPr lang="en-US" sz="2400" dirty="0" smtClean="0"/>
              <a:t> unique</a:t>
            </a:r>
            <a:r>
              <a:rPr lang="en" sz="2400" dirty="0" smtClean="0"/>
              <a:t> </a:t>
            </a:r>
            <a:r>
              <a:rPr lang="en-US" sz="2400" dirty="0" err="1" smtClean="0"/>
              <a:t>Project_ID</a:t>
            </a:r>
            <a:endParaRPr lang="en" sz="2400" dirty="0"/>
          </a:p>
          <a:p>
            <a:pPr>
              <a:buNone/>
            </a:pPr>
            <a:endParaRPr sz="2400" dirty="0"/>
          </a:p>
          <a:p>
            <a:pPr marL="457200" indent="-381000">
              <a:buSzPct val="100000"/>
            </a:pPr>
            <a:r>
              <a:rPr lang="en" sz="2400" dirty="0"/>
              <a:t>Each sequence identified </a:t>
            </a:r>
            <a:r>
              <a:rPr lang="en" sz="2400" dirty="0" smtClean="0"/>
              <a:t>by</a:t>
            </a:r>
            <a:r>
              <a:rPr lang="en-US" sz="2400" dirty="0" smtClean="0"/>
              <a:t> barcode,</a:t>
            </a:r>
            <a:r>
              <a:rPr lang="en" sz="2400" dirty="0" smtClean="0"/>
              <a:t> </a:t>
            </a:r>
            <a:r>
              <a:rPr lang="en" sz="2400" dirty="0"/>
              <a:t>primer and/or by sample name</a:t>
            </a:r>
            <a:br>
              <a:rPr lang="en" sz="2400" dirty="0"/>
            </a:br>
            <a:endParaRPr lang="en" sz="2400" dirty="0"/>
          </a:p>
          <a:p>
            <a:pPr marL="457200" indent="-381000">
              <a:buSzPct val="100000"/>
            </a:pPr>
            <a:r>
              <a:rPr lang="en-US" sz="2400" dirty="0" smtClean="0"/>
              <a:t>Table</a:t>
            </a:r>
            <a:r>
              <a:rPr lang="en" sz="2400" dirty="0" smtClean="0"/>
              <a:t> </a:t>
            </a:r>
            <a:r>
              <a:rPr lang="en" sz="2400" dirty="0"/>
              <a:t>of identified barcodes from the run </a:t>
            </a:r>
            <a:br>
              <a:rPr lang="en" sz="2400" dirty="0"/>
            </a:br>
            <a:endParaRPr lang="en" sz="2400" dirty="0"/>
          </a:p>
          <a:p>
            <a:pPr marL="457200" indent="-381000">
              <a:buSzPct val="100000"/>
            </a:pPr>
            <a:r>
              <a:rPr lang="en-US" sz="2400" dirty="0" smtClean="0"/>
              <a:t>A numbe</a:t>
            </a:r>
            <a:r>
              <a:rPr lang="en-US" sz="2400" dirty="0"/>
              <a:t>r</a:t>
            </a:r>
            <a:r>
              <a:rPr lang="en" sz="2400" dirty="0" smtClean="0"/>
              <a:t> </a:t>
            </a:r>
            <a:r>
              <a:rPr lang="en" sz="2400" dirty="0"/>
              <a:t>of </a:t>
            </a:r>
            <a:r>
              <a:rPr lang="en" sz="2400" dirty="0" smtClean="0"/>
              <a:t>parameters</a:t>
            </a:r>
            <a:r>
              <a:rPr lang="en-US" sz="2400" dirty="0" smtClean="0"/>
              <a:t> available, however defaults work most of the time</a:t>
            </a:r>
            <a:endParaRPr lang="en" sz="2400" dirty="0"/>
          </a:p>
        </p:txBody>
      </p:sp>
    </p:spTree>
    <p:extLst>
      <p:ext uri="{BB962C8B-B14F-4D97-AF65-F5344CB8AC3E}">
        <p14:creationId xmlns:p14="http://schemas.microsoft.com/office/powerpoint/2010/main" val="1627870521"/>
      </p:ext>
    </p:extLst>
  </p:cSld>
  <p:clrMapOvr>
    <a:masterClrMapping/>
  </p:clrMapOvr>
  <p:transition spd="slow">
    <p:cut/>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smtClean="0"/>
              <a:t>Run</a:t>
            </a:r>
          </a:p>
          <a:p>
            <a:pPr lvl="1"/>
            <a:r>
              <a:rPr lang="en-US" dirty="0" err="1" smtClean="0"/>
              <a:t>dbcAmplicons</a:t>
            </a:r>
            <a:r>
              <a:rPr lang="en-US" dirty="0" smtClean="0"/>
              <a:t> preprocess</a:t>
            </a:r>
          </a:p>
          <a:p>
            <a:r>
              <a:rPr lang="en-US" dirty="0" smtClean="0"/>
              <a:t>Try --test to play with a few parameters </a:t>
            </a:r>
            <a:endParaRPr lang="en-US" dirty="0"/>
          </a:p>
        </p:txBody>
      </p:sp>
      <p:sp>
        <p:nvSpPr>
          <p:cNvPr id="6" name="Text Placeholder 5"/>
          <p:cNvSpPr>
            <a:spLocks noGrp="1"/>
          </p:cNvSpPr>
          <p:nvPr>
            <p:ph type="body" sz="half" idx="2"/>
          </p:nvPr>
        </p:nvSpPr>
        <p:spPr/>
        <p:txBody>
          <a:bodyPr/>
          <a:lstStyle/>
          <a:p>
            <a:r>
              <a:rPr lang="en-US" dirty="0" smtClean="0"/>
              <a:t>preprocess</a:t>
            </a:r>
            <a:endParaRPr lang="en-US" dirty="0"/>
          </a:p>
        </p:txBody>
      </p:sp>
      <p:sp>
        <p:nvSpPr>
          <p:cNvPr id="4" name="Title 3"/>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210298016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Next: overlapping reads</a:t>
            </a:r>
          </a:p>
        </p:txBody>
      </p:sp>
      <p:sp>
        <p:nvSpPr>
          <p:cNvPr id="515" name="Shape 515"/>
          <p:cNvSpPr txBox="1">
            <a:spLocks noGrp="1"/>
          </p:cNvSpPr>
          <p:nvPr>
            <p:ph type="body" idx="1"/>
          </p:nvPr>
        </p:nvSpPr>
        <p:spPr>
          <a:prstGeom prst="rect">
            <a:avLst/>
          </a:prstGeom>
        </p:spPr>
        <p:txBody>
          <a:bodyPr vert="horz" lIns="91425" tIns="91425" rIns="91425" bIns="91425" rtlCol="0" anchor="t" anchorCtr="0">
            <a:noAutofit/>
          </a:bodyPr>
          <a:lstStyle/>
          <a:p>
            <a:pPr marL="457200" indent="-381000">
              <a:buSzPct val="100000"/>
            </a:pPr>
            <a:r>
              <a:rPr lang="en" sz="2400" dirty="0" err="1"/>
              <a:t>dbcAmplicons</a:t>
            </a:r>
            <a:r>
              <a:rPr lang="en" sz="2400" dirty="0"/>
              <a:t> join builds off of preprocess</a:t>
            </a:r>
            <a:br>
              <a:rPr lang="en" sz="2400" dirty="0"/>
            </a:br>
            <a:endParaRPr lang="en" sz="2400" dirty="0"/>
          </a:p>
          <a:p>
            <a:pPr marL="457200" indent="-381000">
              <a:buSzPct val="100000"/>
            </a:pPr>
            <a:r>
              <a:rPr lang="en" sz="2400" dirty="0"/>
              <a:t>Uses </a:t>
            </a:r>
            <a:r>
              <a:rPr lang="en-US" sz="2400" dirty="0" smtClean="0"/>
              <a:t>FLASH2, </a:t>
            </a:r>
            <a:r>
              <a:rPr lang="en" sz="2400" dirty="0" smtClean="0"/>
              <a:t>a modified </a:t>
            </a:r>
            <a:r>
              <a:rPr lang="en" sz="2400" dirty="0"/>
              <a:t>version of flash (Fast Length Adjustment of </a:t>
            </a:r>
            <a:r>
              <a:rPr lang="en" sz="2400" dirty="0" err="1"/>
              <a:t>SHort</a:t>
            </a:r>
            <a:r>
              <a:rPr lang="en" sz="2400" dirty="0"/>
              <a:t> </a:t>
            </a:r>
            <a:r>
              <a:rPr lang="en" sz="2400" dirty="0" smtClean="0"/>
              <a:t>reads</a:t>
            </a:r>
            <a:r>
              <a:rPr lang="en-US" sz="2400" dirty="0" smtClean="0"/>
              <a:t>, </a:t>
            </a:r>
            <a:r>
              <a:rPr lang="en-US" sz="2400" dirty="0">
                <a:hlinkClick r:id="rId3"/>
              </a:rPr>
              <a:t>http://ccb.jhu.edu/software/FLASH/</a:t>
            </a:r>
            <a:r>
              <a:rPr lang="en" sz="2400" dirty="0" smtClean="0"/>
              <a:t>) </a:t>
            </a:r>
            <a:r>
              <a:rPr lang="en" sz="2400" dirty="0"/>
              <a:t>to merge paired-end </a:t>
            </a:r>
            <a:r>
              <a:rPr lang="en" sz="2400" dirty="0" smtClean="0"/>
              <a:t>reads</a:t>
            </a:r>
            <a:r>
              <a:rPr lang="en-US" sz="2400" dirty="0" smtClean="0"/>
              <a:t>.</a:t>
            </a:r>
          </a:p>
          <a:p>
            <a:pPr marL="457200" indent="-381000">
              <a:buSzPct val="100000"/>
            </a:pPr>
            <a:r>
              <a:rPr lang="en-US" sz="2400" dirty="0" smtClean="0"/>
              <a:t>Modification include:</a:t>
            </a:r>
          </a:p>
          <a:p>
            <a:pPr marL="731520" lvl="1" indent="-381000">
              <a:buSzPct val="100000"/>
            </a:pPr>
            <a:r>
              <a:rPr lang="en-US" dirty="0" smtClean="0"/>
              <a:t>Performs complete overlaps with adapter trimming</a:t>
            </a:r>
          </a:p>
          <a:p>
            <a:pPr marL="731520" lvl="1" indent="-381000">
              <a:buSzPct val="100000"/>
            </a:pPr>
            <a:r>
              <a:rPr lang="en-US" dirty="0" smtClean="0"/>
              <a:t>Allows for different sized reads (after cutting primer off)</a:t>
            </a:r>
          </a:p>
          <a:p>
            <a:pPr marL="731520" lvl="1" indent="-381000">
              <a:buSzPct val="100000"/>
            </a:pPr>
            <a:r>
              <a:rPr lang="en-US" dirty="0" smtClean="0"/>
              <a:t>Discards reads with &gt; 50% Q of 2 (changed to Q10 in </a:t>
            </a:r>
            <a:r>
              <a:rPr lang="en-US" dirty="0" err="1" smtClean="0"/>
              <a:t>dbcAmplicons</a:t>
            </a:r>
            <a:r>
              <a:rPr lang="en-US" dirty="0" smtClean="0"/>
              <a:t>), which are indicative of adapter/primer dimers</a:t>
            </a:r>
          </a:p>
        </p:txBody>
      </p:sp>
    </p:spTree>
    <p:extLst>
      <p:ext uri="{BB962C8B-B14F-4D97-AF65-F5344CB8AC3E}">
        <p14:creationId xmlns:p14="http://schemas.microsoft.com/office/powerpoint/2010/main" val="1537176640"/>
      </p:ext>
    </p:extLst>
  </p:cSld>
  <p:clrMapOvr>
    <a:masterClrMapping/>
  </p:clrMapOvr>
  <p:transition spd="slow">
    <p:cut/>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Flash2 – overlapping of reads</a:t>
            </a:r>
            <a:endParaRPr lang="en-US" dirty="0"/>
          </a:p>
        </p:txBody>
      </p:sp>
      <p:grpSp>
        <p:nvGrpSpPr>
          <p:cNvPr id="39" name="Group 38"/>
          <p:cNvGrpSpPr/>
          <p:nvPr/>
        </p:nvGrpSpPr>
        <p:grpSpPr>
          <a:xfrm>
            <a:off x="3231962" y="2323354"/>
            <a:ext cx="4813188" cy="252342"/>
            <a:chOff x="4906182" y="2246894"/>
            <a:chExt cx="6417584" cy="336455"/>
          </a:xfrm>
        </p:grpSpPr>
        <p:sp>
          <p:nvSpPr>
            <p:cNvPr id="3" name="Rectangle 2"/>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Rectangle 3"/>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 name="Rectangle 4"/>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ectangle 5"/>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TextBox 12"/>
            <p:cNvSpPr txBox="1"/>
            <p:nvPr/>
          </p:nvSpPr>
          <p:spPr>
            <a:xfrm>
              <a:off x="6331353" y="2275573"/>
              <a:ext cx="3958909" cy="307776"/>
            </a:xfrm>
            <a:prstGeom prst="rect">
              <a:avLst/>
            </a:prstGeom>
            <a:noFill/>
          </p:spPr>
          <p:txBody>
            <a:bodyPr wrap="square" rtlCol="0">
              <a:spAutoFit/>
            </a:bodyPr>
            <a:lstStyle/>
            <a:p>
              <a:pPr algn="ctr"/>
              <a:r>
                <a:rPr lang="en-US" sz="900" dirty="0"/>
                <a:t>Target Region</a:t>
              </a:r>
            </a:p>
          </p:txBody>
        </p:sp>
        <p:sp>
          <p:nvSpPr>
            <p:cNvPr id="14" name="Rectangle 13"/>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8" name="Rectangle 17"/>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Rectangle 18"/>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Rectangle 19"/>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Rectangle 20"/>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Rectangle 21"/>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24" name="Right Arrow 23"/>
          <p:cNvSpPr/>
          <p:nvPr/>
        </p:nvSpPr>
        <p:spPr>
          <a:xfrm>
            <a:off x="4098198" y="2609218"/>
            <a:ext cx="1111977" cy="8633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25" name="TextBox 24"/>
          <p:cNvSpPr txBox="1"/>
          <p:nvPr/>
        </p:nvSpPr>
        <p:spPr>
          <a:xfrm>
            <a:off x="4158089" y="2649689"/>
            <a:ext cx="1567926" cy="230832"/>
          </a:xfrm>
          <a:prstGeom prst="rect">
            <a:avLst/>
          </a:prstGeom>
          <a:noFill/>
        </p:spPr>
        <p:txBody>
          <a:bodyPr wrap="square" rtlCol="0">
            <a:spAutoFit/>
          </a:bodyPr>
          <a:lstStyle/>
          <a:p>
            <a:pPr algn="ctr"/>
            <a:r>
              <a:rPr lang="en-US" sz="900" dirty="0"/>
              <a:t>Read 1</a:t>
            </a:r>
          </a:p>
        </p:txBody>
      </p:sp>
      <p:sp>
        <p:nvSpPr>
          <p:cNvPr id="26" name="Right Arrow 25"/>
          <p:cNvSpPr/>
          <p:nvPr/>
        </p:nvSpPr>
        <p:spPr>
          <a:xfrm rot="10800000">
            <a:off x="5981700" y="2177594"/>
            <a:ext cx="1190930" cy="89145"/>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34" name="Straight Arrow Connector 33"/>
          <p:cNvCxnSpPr/>
          <p:nvPr/>
        </p:nvCxnSpPr>
        <p:spPr>
          <a:xfrm>
            <a:off x="4098198" y="1861066"/>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942052" y="1866766"/>
            <a:ext cx="1567926" cy="230832"/>
          </a:xfrm>
          <a:prstGeom prst="rect">
            <a:avLst/>
          </a:prstGeom>
          <a:noFill/>
        </p:spPr>
        <p:txBody>
          <a:bodyPr wrap="square" rtlCol="0">
            <a:spAutoFit/>
          </a:bodyPr>
          <a:lstStyle/>
          <a:p>
            <a:pPr algn="ctr"/>
            <a:r>
              <a:rPr lang="en-US" sz="900" dirty="0"/>
              <a:t>Insert size</a:t>
            </a:r>
          </a:p>
        </p:txBody>
      </p:sp>
      <p:sp>
        <p:nvSpPr>
          <p:cNvPr id="38" name="TextBox 37"/>
          <p:cNvSpPr txBox="1"/>
          <p:nvPr/>
        </p:nvSpPr>
        <p:spPr>
          <a:xfrm>
            <a:off x="5531417" y="2012522"/>
            <a:ext cx="1567926" cy="230832"/>
          </a:xfrm>
          <a:prstGeom prst="rect">
            <a:avLst/>
          </a:prstGeom>
          <a:noFill/>
        </p:spPr>
        <p:txBody>
          <a:bodyPr wrap="square" rtlCol="0">
            <a:spAutoFit/>
          </a:bodyPr>
          <a:lstStyle/>
          <a:p>
            <a:pPr algn="ctr"/>
            <a:r>
              <a:rPr lang="en-US" sz="900" dirty="0"/>
              <a:t>Read 2</a:t>
            </a:r>
          </a:p>
        </p:txBody>
      </p:sp>
      <p:grpSp>
        <p:nvGrpSpPr>
          <p:cNvPr id="40" name="Group 39"/>
          <p:cNvGrpSpPr/>
          <p:nvPr/>
        </p:nvGrpSpPr>
        <p:grpSpPr>
          <a:xfrm>
            <a:off x="3231962" y="4091000"/>
            <a:ext cx="4813188" cy="258648"/>
            <a:chOff x="4906182" y="2238487"/>
            <a:chExt cx="6417584" cy="344863"/>
          </a:xfrm>
        </p:grpSpPr>
        <p:sp>
          <p:nvSpPr>
            <p:cNvPr id="41" name="Rectangle 40"/>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Rectangle 41"/>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3" name="Rectangle 42"/>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4" name="Rectangle 43"/>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5" name="Rectangle 44"/>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6" name="Rectangle 45"/>
            <p:cNvSpPr/>
            <p:nvPr/>
          </p:nvSpPr>
          <p:spPr>
            <a:xfrm>
              <a:off x="108665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7" name="Rectangle 46"/>
            <p:cNvSpPr/>
            <p:nvPr/>
          </p:nvSpPr>
          <p:spPr>
            <a:xfrm>
              <a:off x="5370104" y="22384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8" name="Rectangle 47"/>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9" name="Rectangle 48"/>
            <p:cNvSpPr/>
            <p:nvPr/>
          </p:nvSpPr>
          <p:spPr>
            <a:xfrm>
              <a:off x="6516682" y="22468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0" name="Rectangle 49"/>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1" name="TextBox 50"/>
            <p:cNvSpPr txBox="1"/>
            <p:nvPr/>
          </p:nvSpPr>
          <p:spPr>
            <a:xfrm>
              <a:off x="6331353" y="2275574"/>
              <a:ext cx="3958909" cy="307776"/>
            </a:xfrm>
            <a:prstGeom prst="rect">
              <a:avLst/>
            </a:prstGeom>
            <a:noFill/>
          </p:spPr>
          <p:txBody>
            <a:bodyPr wrap="square" rtlCol="0">
              <a:spAutoFit/>
            </a:bodyPr>
            <a:lstStyle/>
            <a:p>
              <a:pPr algn="ctr"/>
              <a:r>
                <a:rPr lang="en-US" sz="900" dirty="0"/>
                <a:t>Target Region</a:t>
              </a:r>
            </a:p>
          </p:txBody>
        </p:sp>
        <p:sp>
          <p:nvSpPr>
            <p:cNvPr id="52" name="Rectangle 51"/>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Rectangle 52"/>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4" name="Rectangle 53"/>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5" name="Rectangle 54"/>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6" name="Rectangle 55"/>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7" name="Rectangle 56"/>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8" name="Rectangle 57"/>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9" name="Rectangle 58"/>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60" name="Right Arrow 59"/>
          <p:cNvSpPr/>
          <p:nvPr/>
        </p:nvSpPr>
        <p:spPr>
          <a:xfrm>
            <a:off x="4098198" y="4383170"/>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61" name="TextBox 60"/>
          <p:cNvSpPr txBox="1"/>
          <p:nvPr/>
        </p:nvSpPr>
        <p:spPr>
          <a:xfrm>
            <a:off x="4158089" y="4423640"/>
            <a:ext cx="1567926" cy="230832"/>
          </a:xfrm>
          <a:prstGeom prst="rect">
            <a:avLst/>
          </a:prstGeom>
          <a:noFill/>
        </p:spPr>
        <p:txBody>
          <a:bodyPr wrap="square" rtlCol="0">
            <a:spAutoFit/>
          </a:bodyPr>
          <a:lstStyle/>
          <a:p>
            <a:pPr algn="ctr"/>
            <a:r>
              <a:rPr lang="en-US" sz="900" dirty="0"/>
              <a:t>Read 1</a:t>
            </a:r>
          </a:p>
        </p:txBody>
      </p:sp>
      <p:sp>
        <p:nvSpPr>
          <p:cNvPr id="62" name="Right Arrow 61"/>
          <p:cNvSpPr/>
          <p:nvPr/>
        </p:nvSpPr>
        <p:spPr>
          <a:xfrm rot="10800000">
            <a:off x="5458130" y="3955755"/>
            <a:ext cx="1714500" cy="6858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63" name="Straight Arrow Connector 62"/>
          <p:cNvCxnSpPr/>
          <p:nvPr/>
        </p:nvCxnSpPr>
        <p:spPr>
          <a:xfrm>
            <a:off x="4098198" y="3683154"/>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4942052" y="3688853"/>
            <a:ext cx="1567926" cy="230832"/>
          </a:xfrm>
          <a:prstGeom prst="rect">
            <a:avLst/>
          </a:prstGeom>
          <a:noFill/>
        </p:spPr>
        <p:txBody>
          <a:bodyPr wrap="square" rtlCol="0">
            <a:spAutoFit/>
          </a:bodyPr>
          <a:lstStyle/>
          <a:p>
            <a:pPr algn="ctr"/>
            <a:r>
              <a:rPr lang="en-US" sz="900" dirty="0"/>
              <a:t>Insert size</a:t>
            </a:r>
          </a:p>
        </p:txBody>
      </p:sp>
      <p:sp>
        <p:nvSpPr>
          <p:cNvPr id="65" name="TextBox 64"/>
          <p:cNvSpPr txBox="1"/>
          <p:nvPr/>
        </p:nvSpPr>
        <p:spPr>
          <a:xfrm>
            <a:off x="5531417" y="3786473"/>
            <a:ext cx="1567926" cy="230832"/>
          </a:xfrm>
          <a:prstGeom prst="rect">
            <a:avLst/>
          </a:prstGeom>
          <a:noFill/>
        </p:spPr>
        <p:txBody>
          <a:bodyPr wrap="square" rtlCol="0">
            <a:spAutoFit/>
          </a:bodyPr>
          <a:lstStyle/>
          <a:p>
            <a:pPr algn="ctr"/>
            <a:r>
              <a:rPr lang="en-US" sz="900" dirty="0"/>
              <a:t>Read 2</a:t>
            </a:r>
          </a:p>
        </p:txBody>
      </p:sp>
      <p:grpSp>
        <p:nvGrpSpPr>
          <p:cNvPr id="66" name="Group 65"/>
          <p:cNvGrpSpPr/>
          <p:nvPr/>
        </p:nvGrpSpPr>
        <p:grpSpPr>
          <a:xfrm>
            <a:off x="3231962" y="5779968"/>
            <a:ext cx="4813188" cy="257104"/>
            <a:chOff x="4906182" y="2240544"/>
            <a:chExt cx="6417584" cy="342804"/>
          </a:xfrm>
        </p:grpSpPr>
        <p:sp>
          <p:nvSpPr>
            <p:cNvPr id="67" name="Rectangle 66"/>
            <p:cNvSpPr/>
            <p:nvPr/>
          </p:nvSpPr>
          <p:spPr>
            <a:xfrm>
              <a:off x="10626009" y="22501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Rectangle 67"/>
            <p:cNvSpPr/>
            <p:nvPr/>
          </p:nvSpPr>
          <p:spPr>
            <a:xfrm>
              <a:off x="53689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Rectangle 68"/>
            <p:cNvSpPr/>
            <p:nvPr/>
          </p:nvSpPr>
          <p:spPr>
            <a:xfrm>
              <a:off x="10861326" y="22500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ectangle 69"/>
            <p:cNvSpPr/>
            <p:nvPr/>
          </p:nvSpPr>
          <p:spPr>
            <a:xfrm>
              <a:off x="49061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1" name="Rectangle 70"/>
            <p:cNvSpPr/>
            <p:nvPr/>
          </p:nvSpPr>
          <p:spPr>
            <a:xfrm>
              <a:off x="106312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2" name="Rectangle 71"/>
            <p:cNvSpPr/>
            <p:nvPr/>
          </p:nvSpPr>
          <p:spPr>
            <a:xfrm>
              <a:off x="10866566" y="24973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3" name="Rectangle 72"/>
            <p:cNvSpPr/>
            <p:nvPr/>
          </p:nvSpPr>
          <p:spPr>
            <a:xfrm>
              <a:off x="5370104" y="22511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4" name="Rectangle 73"/>
            <p:cNvSpPr/>
            <p:nvPr/>
          </p:nvSpPr>
          <p:spPr>
            <a:xfrm>
              <a:off x="4907706" y="22494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5" name="Rectangle 74"/>
            <p:cNvSpPr/>
            <p:nvPr/>
          </p:nvSpPr>
          <p:spPr>
            <a:xfrm>
              <a:off x="6516682" y="224054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6" name="Rectangle 75"/>
            <p:cNvSpPr/>
            <p:nvPr/>
          </p:nvSpPr>
          <p:spPr>
            <a:xfrm>
              <a:off x="65128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TextBox 76"/>
            <p:cNvSpPr txBox="1"/>
            <p:nvPr/>
          </p:nvSpPr>
          <p:spPr>
            <a:xfrm>
              <a:off x="6331353" y="2275573"/>
              <a:ext cx="3958909" cy="307775"/>
            </a:xfrm>
            <a:prstGeom prst="rect">
              <a:avLst/>
            </a:prstGeom>
            <a:noFill/>
          </p:spPr>
          <p:txBody>
            <a:bodyPr wrap="square" rtlCol="0">
              <a:spAutoFit/>
            </a:bodyPr>
            <a:lstStyle/>
            <a:p>
              <a:pPr algn="ctr"/>
              <a:r>
                <a:rPr lang="en-US" sz="900" dirty="0"/>
                <a:t>Target Region</a:t>
              </a:r>
            </a:p>
          </p:txBody>
        </p:sp>
        <p:sp>
          <p:nvSpPr>
            <p:cNvPr id="78" name="Rectangle 77"/>
            <p:cNvSpPr/>
            <p:nvPr/>
          </p:nvSpPr>
          <p:spPr>
            <a:xfrm>
              <a:off x="56007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9" name="Rectangle 78"/>
            <p:cNvSpPr/>
            <p:nvPr/>
          </p:nvSpPr>
          <p:spPr>
            <a:xfrm>
              <a:off x="10167436" y="22504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0" name="Rectangle 79"/>
            <p:cNvSpPr/>
            <p:nvPr/>
          </p:nvSpPr>
          <p:spPr>
            <a:xfrm>
              <a:off x="101662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1" name="Rectangle 80"/>
            <p:cNvSpPr/>
            <p:nvPr/>
          </p:nvSpPr>
          <p:spPr>
            <a:xfrm>
              <a:off x="5600789" y="22498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2" name="Rectangle 81"/>
            <p:cNvSpPr/>
            <p:nvPr/>
          </p:nvSpPr>
          <p:spPr>
            <a:xfrm>
              <a:off x="60547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3" name="Rectangle 82"/>
            <p:cNvSpPr/>
            <p:nvPr/>
          </p:nvSpPr>
          <p:spPr>
            <a:xfrm>
              <a:off x="6057989" y="22498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4" name="Rectangle 83"/>
            <p:cNvSpPr/>
            <p:nvPr/>
          </p:nvSpPr>
          <p:spPr>
            <a:xfrm>
              <a:off x="97018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5" name="Rectangle 84"/>
            <p:cNvSpPr/>
            <p:nvPr/>
          </p:nvSpPr>
          <p:spPr>
            <a:xfrm>
              <a:off x="9703207" y="22498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
        <p:nvSpPr>
          <p:cNvPr id="86" name="Right Arrow 85"/>
          <p:cNvSpPr/>
          <p:nvPr/>
        </p:nvSpPr>
        <p:spPr>
          <a:xfrm>
            <a:off x="4098198" y="6070596"/>
            <a:ext cx="3595084" cy="90278"/>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87" name="TextBox 86"/>
          <p:cNvSpPr txBox="1"/>
          <p:nvPr/>
        </p:nvSpPr>
        <p:spPr>
          <a:xfrm>
            <a:off x="4158089" y="6111066"/>
            <a:ext cx="1567926" cy="230832"/>
          </a:xfrm>
          <a:prstGeom prst="rect">
            <a:avLst/>
          </a:prstGeom>
          <a:noFill/>
        </p:spPr>
        <p:txBody>
          <a:bodyPr wrap="square" rtlCol="0">
            <a:spAutoFit/>
          </a:bodyPr>
          <a:lstStyle/>
          <a:p>
            <a:pPr algn="ctr"/>
            <a:r>
              <a:rPr lang="en-US" sz="900" dirty="0"/>
              <a:t>Read 1</a:t>
            </a:r>
          </a:p>
        </p:txBody>
      </p:sp>
      <p:sp>
        <p:nvSpPr>
          <p:cNvPr id="88" name="Right Arrow 87"/>
          <p:cNvSpPr/>
          <p:nvPr/>
        </p:nvSpPr>
        <p:spPr>
          <a:xfrm rot="10800000">
            <a:off x="3574862" y="5621873"/>
            <a:ext cx="3597768" cy="89886"/>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cxnSp>
        <p:nvCxnSpPr>
          <p:cNvPr id="89" name="Straight Arrow Connector 88"/>
          <p:cNvCxnSpPr/>
          <p:nvPr/>
        </p:nvCxnSpPr>
        <p:spPr>
          <a:xfrm>
            <a:off x="4098198" y="5351815"/>
            <a:ext cx="3078782" cy="0"/>
          </a:xfrm>
          <a:prstGeom prst="straightConnector1">
            <a:avLst/>
          </a:prstGeom>
          <a:ln w="38100">
            <a:solidFill>
              <a:srgbClr val="00275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942052" y="5357515"/>
            <a:ext cx="1567926" cy="230832"/>
          </a:xfrm>
          <a:prstGeom prst="rect">
            <a:avLst/>
          </a:prstGeom>
          <a:noFill/>
        </p:spPr>
        <p:txBody>
          <a:bodyPr wrap="square" rtlCol="0">
            <a:spAutoFit/>
          </a:bodyPr>
          <a:lstStyle/>
          <a:p>
            <a:pPr algn="ctr"/>
            <a:r>
              <a:rPr lang="en-US" sz="900" dirty="0"/>
              <a:t>Insert size</a:t>
            </a:r>
          </a:p>
        </p:txBody>
      </p:sp>
      <p:sp>
        <p:nvSpPr>
          <p:cNvPr id="91" name="TextBox 90"/>
          <p:cNvSpPr txBox="1"/>
          <p:nvPr/>
        </p:nvSpPr>
        <p:spPr>
          <a:xfrm>
            <a:off x="5531417" y="5464374"/>
            <a:ext cx="1567926" cy="230832"/>
          </a:xfrm>
          <a:prstGeom prst="rect">
            <a:avLst/>
          </a:prstGeom>
          <a:noFill/>
        </p:spPr>
        <p:txBody>
          <a:bodyPr wrap="square" rtlCol="0">
            <a:spAutoFit/>
          </a:bodyPr>
          <a:lstStyle/>
          <a:p>
            <a:pPr algn="ctr"/>
            <a:r>
              <a:rPr lang="en-US" sz="900" dirty="0"/>
              <a:t>Read 2</a:t>
            </a:r>
          </a:p>
        </p:txBody>
      </p:sp>
      <p:cxnSp>
        <p:nvCxnSpPr>
          <p:cNvPr id="95" name="Straight Connector 94"/>
          <p:cNvCxnSpPr/>
          <p:nvPr/>
        </p:nvCxnSpPr>
        <p:spPr>
          <a:xfrm>
            <a:off x="4093389"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021176" y="3019430"/>
            <a:ext cx="1111978"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098198" y="480060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100940" y="6419855"/>
            <a:ext cx="3073439"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1009461" y="2123853"/>
            <a:ext cx="2035988" cy="507831"/>
          </a:xfrm>
          <a:prstGeom prst="rect">
            <a:avLst/>
          </a:prstGeom>
          <a:noFill/>
        </p:spPr>
        <p:txBody>
          <a:bodyPr wrap="square" rtlCol="0">
            <a:spAutoFit/>
          </a:bodyPr>
          <a:lstStyle/>
          <a:p>
            <a:r>
              <a:rPr lang="en-US" sz="1350" dirty="0"/>
              <a:t>Insert size &gt; length of the number of cycles</a:t>
            </a:r>
          </a:p>
        </p:txBody>
      </p:sp>
      <p:sp>
        <p:nvSpPr>
          <p:cNvPr id="103" name="TextBox 102"/>
          <p:cNvSpPr txBox="1"/>
          <p:nvPr/>
        </p:nvSpPr>
        <p:spPr>
          <a:xfrm>
            <a:off x="1008806" y="3560739"/>
            <a:ext cx="2222502" cy="715581"/>
          </a:xfrm>
          <a:prstGeom prst="rect">
            <a:avLst/>
          </a:prstGeom>
          <a:noFill/>
        </p:spPr>
        <p:txBody>
          <a:bodyPr wrap="square" rtlCol="0">
            <a:spAutoFit/>
          </a:bodyPr>
          <a:lstStyle/>
          <a:p>
            <a:r>
              <a:rPr lang="en-US" sz="1350" dirty="0"/>
              <a:t>Insert size &lt; length of the number of cycles (</a:t>
            </a:r>
            <a:r>
              <a:rPr lang="en-US" sz="1350"/>
              <a:t>10bp min)</a:t>
            </a:r>
          </a:p>
        </p:txBody>
      </p:sp>
      <p:sp>
        <p:nvSpPr>
          <p:cNvPr id="104" name="TextBox 103"/>
          <p:cNvSpPr txBox="1"/>
          <p:nvPr/>
        </p:nvSpPr>
        <p:spPr>
          <a:xfrm>
            <a:off x="1000382" y="5096732"/>
            <a:ext cx="2035988" cy="507831"/>
          </a:xfrm>
          <a:prstGeom prst="rect">
            <a:avLst/>
          </a:prstGeom>
          <a:noFill/>
        </p:spPr>
        <p:txBody>
          <a:bodyPr wrap="square" rtlCol="0">
            <a:spAutoFit/>
          </a:bodyPr>
          <a:lstStyle/>
          <a:p>
            <a:r>
              <a:rPr lang="en-US" sz="1350" dirty="0"/>
              <a:t>Insert size &lt; length of the read length</a:t>
            </a:r>
          </a:p>
        </p:txBody>
      </p:sp>
      <p:sp>
        <p:nvSpPr>
          <p:cNvPr id="107" name="TextBox 106"/>
          <p:cNvSpPr txBox="1"/>
          <p:nvPr/>
        </p:nvSpPr>
        <p:spPr>
          <a:xfrm>
            <a:off x="7270022" y="2791719"/>
            <a:ext cx="2035988" cy="300082"/>
          </a:xfrm>
          <a:prstGeom prst="rect">
            <a:avLst/>
          </a:prstGeom>
          <a:noFill/>
        </p:spPr>
        <p:txBody>
          <a:bodyPr wrap="square" rtlCol="0">
            <a:spAutoFit/>
          </a:bodyPr>
          <a:lstStyle/>
          <a:p>
            <a:r>
              <a:rPr lang="en-US" sz="1350" dirty="0"/>
              <a:t>Product: Read Pair</a:t>
            </a:r>
          </a:p>
        </p:txBody>
      </p:sp>
      <p:sp>
        <p:nvSpPr>
          <p:cNvPr id="108" name="TextBox 107"/>
          <p:cNvSpPr txBox="1"/>
          <p:nvPr/>
        </p:nvSpPr>
        <p:spPr>
          <a:xfrm>
            <a:off x="7270021" y="4584249"/>
            <a:ext cx="1624121" cy="507831"/>
          </a:xfrm>
          <a:prstGeom prst="rect">
            <a:avLst/>
          </a:prstGeom>
          <a:noFill/>
        </p:spPr>
        <p:txBody>
          <a:bodyPr wrap="square" rtlCol="0">
            <a:spAutoFit/>
          </a:bodyPr>
          <a:lstStyle/>
          <a:p>
            <a:r>
              <a:rPr lang="en-US" sz="1350" dirty="0"/>
              <a:t>Product: </a:t>
            </a:r>
            <a:r>
              <a:rPr lang="en-US" sz="1350"/>
              <a:t>Extended 	Single</a:t>
            </a:r>
            <a:endParaRPr lang="en-US" sz="1350" dirty="0"/>
          </a:p>
        </p:txBody>
      </p:sp>
      <p:sp>
        <p:nvSpPr>
          <p:cNvPr id="109" name="TextBox 108"/>
          <p:cNvSpPr txBox="1"/>
          <p:nvPr/>
        </p:nvSpPr>
        <p:spPr>
          <a:xfrm>
            <a:off x="7243294" y="6166905"/>
            <a:ext cx="1900706" cy="507831"/>
          </a:xfrm>
          <a:prstGeom prst="rect">
            <a:avLst/>
          </a:prstGeom>
          <a:noFill/>
        </p:spPr>
        <p:txBody>
          <a:bodyPr wrap="square" rtlCol="0">
            <a:spAutoFit/>
          </a:bodyPr>
          <a:lstStyle/>
          <a:p>
            <a:r>
              <a:rPr lang="en-US" sz="1350" dirty="0"/>
              <a:t>Product: Adapter 	Trimmed Single</a:t>
            </a:r>
          </a:p>
        </p:txBody>
      </p:sp>
    </p:spTree>
    <p:extLst>
      <p:ext uri="{BB962C8B-B14F-4D97-AF65-F5344CB8AC3E}">
        <p14:creationId xmlns:p14="http://schemas.microsoft.com/office/powerpoint/2010/main" val="20183954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4" name="Picture Placeholder 3"/>
          <p:cNvSpPr>
            <a:spLocks noGrp="1"/>
          </p:cNvSpPr>
          <p:nvPr>
            <p:ph type="pic" idx="1"/>
          </p:nvPr>
        </p:nvSpPr>
        <p:spPr/>
      </p:sp>
      <p:sp>
        <p:nvSpPr>
          <p:cNvPr id="5" name="Text Placeholder 4"/>
          <p:cNvSpPr>
            <a:spLocks noGrp="1"/>
          </p:cNvSpPr>
          <p:nvPr>
            <p:ph type="body" sz="half" idx="2"/>
          </p:nvPr>
        </p:nvSpPr>
        <p:spPr/>
        <p:txBody>
          <a:bodyPr anchor="ctr"/>
          <a:lstStyle/>
          <a:p>
            <a:r>
              <a:rPr lang="en" dirty="0" err="1">
                <a:solidFill>
                  <a:schemeClr val="bg1"/>
                </a:solidFill>
              </a:rPr>
              <a:t>dbcAmplicons</a:t>
            </a:r>
            <a:r>
              <a:rPr lang="en" dirty="0">
                <a:solidFill>
                  <a:schemeClr val="bg1"/>
                </a:solidFill>
              </a:rPr>
              <a:t> join parameters</a:t>
            </a:r>
            <a:endParaRPr lang="en-US" dirty="0"/>
          </a:p>
        </p:txBody>
      </p:sp>
      <p:sp>
        <p:nvSpPr>
          <p:cNvPr id="520" name="Shape 520"/>
          <p:cNvSpPr txBox="1">
            <a:spLocks noGrp="1"/>
          </p:cNvSpPr>
          <p:nvPr>
            <p:ph type="title"/>
          </p:nvPr>
        </p:nvSpPr>
        <p:spPr>
          <a:prstGeom prst="rect">
            <a:avLst/>
          </a:prstGeom>
        </p:spPr>
        <p:txBody>
          <a:bodyPr vert="horz" lIns="91425" tIns="91425" rIns="91425" bIns="91425" rtlCol="0" anchor="ctr" anchorCtr="0">
            <a:noAutofit/>
          </a:bodyPr>
          <a:lstStyle/>
          <a:p>
            <a:endParaRPr lang="en"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684337"/>
            <a:ext cx="6641363" cy="4073525"/>
          </a:xfrm>
          <a:prstGeom prst="rect">
            <a:avLst/>
          </a:prstGeom>
        </p:spPr>
      </p:pic>
    </p:spTree>
    <p:extLst>
      <p:ext uri="{BB962C8B-B14F-4D97-AF65-F5344CB8AC3E}">
        <p14:creationId xmlns:p14="http://schemas.microsoft.com/office/powerpoint/2010/main" val="452999055"/>
      </p:ext>
    </p:extLst>
  </p:cSld>
  <p:clrMapOvr>
    <a:masterClrMapping/>
  </p:clrMapOvr>
  <p:transition spd="slow">
    <p:cut/>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Executing </a:t>
            </a:r>
            <a:r>
              <a:rPr lang="en" dirty="0" err="1">
                <a:solidFill>
                  <a:schemeClr val="bg1"/>
                </a:solidFill>
              </a:rPr>
              <a:t>dbcAmplicons</a:t>
            </a:r>
            <a:r>
              <a:rPr lang="en" dirty="0">
                <a:solidFill>
                  <a:schemeClr val="bg1"/>
                </a:solidFill>
              </a:rPr>
              <a:t> join</a:t>
            </a:r>
          </a:p>
        </p:txBody>
      </p:sp>
      <p:sp>
        <p:nvSpPr>
          <p:cNvPr id="527" name="Shape 527"/>
          <p:cNvSpPr txBox="1">
            <a:spLocks noGrp="1"/>
          </p:cNvSpPr>
          <p:nvPr>
            <p:ph type="body" idx="1"/>
          </p:nvPr>
        </p:nvSpPr>
        <p:spPr>
          <a:xfrm>
            <a:off x="137475" y="2057401"/>
            <a:ext cx="9144000" cy="675599"/>
          </a:xfrm>
          <a:prstGeom prst="rect">
            <a:avLst/>
          </a:prstGeom>
        </p:spPr>
        <p:txBody>
          <a:bodyPr vert="horz" lIns="91425" tIns="91425" rIns="91425" bIns="91425" rtlCol="0" anchor="t" anchorCtr="0">
            <a:noAutofit/>
          </a:bodyPr>
          <a:lstStyle/>
          <a:p>
            <a:pPr>
              <a:buClr>
                <a:schemeClr val="dk1"/>
              </a:buClr>
              <a:buSzPct val="64705"/>
              <a:buNone/>
            </a:pPr>
            <a:r>
              <a:rPr lang="en" sz="1700"/>
              <a:t>dbcAmplicons join -O join/match -1 match_16S_R1.fastq.gz -2 match_16S_R2.fastq.gz -v</a:t>
            </a:r>
          </a:p>
          <a:p>
            <a:pPr>
              <a:buClr>
                <a:schemeClr val="dk1"/>
              </a:buClr>
              <a:buSzPct val="61111"/>
              <a:buNone/>
            </a:pPr>
            <a:endParaRPr sz="1800"/>
          </a:p>
          <a:p>
            <a:pPr>
              <a:buNone/>
            </a:pPr>
            <a:endParaRPr sz="1800"/>
          </a:p>
        </p:txBody>
      </p:sp>
      <p:pic>
        <p:nvPicPr>
          <p:cNvPr id="528" name="Shape 528"/>
          <p:cNvPicPr preferRelativeResize="0"/>
          <p:nvPr/>
        </p:nvPicPr>
        <p:blipFill>
          <a:blip r:embed="rId3">
            <a:alphaModFix/>
          </a:blip>
          <a:stretch>
            <a:fillRect/>
          </a:stretch>
        </p:blipFill>
        <p:spPr>
          <a:xfrm>
            <a:off x="772775" y="3248463"/>
            <a:ext cx="7598450" cy="29475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558309724"/>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animEffect transition="in" filter="fade">
                                      <p:cBhvr>
                                        <p:cTn id="7" dur="10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Shape 53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join outputs</a:t>
            </a:r>
          </a:p>
        </p:txBody>
      </p:sp>
      <p:sp>
        <p:nvSpPr>
          <p:cNvPr id="534" name="Shape 534"/>
          <p:cNvSpPr txBox="1">
            <a:spLocks noGrp="1"/>
          </p:cNvSpPr>
          <p:nvPr>
            <p:ph type="body" idx="1"/>
          </p:nvPr>
        </p:nvSpPr>
        <p:spPr>
          <a:xfrm>
            <a:off x="457200" y="4236601"/>
            <a:ext cx="8229600" cy="1477799"/>
          </a:xfrm>
          <a:prstGeom prst="rect">
            <a:avLst/>
          </a:prstGeom>
        </p:spPr>
        <p:txBody>
          <a:bodyPr vert="horz" lIns="91425" tIns="91425" rIns="91425" bIns="91425" rtlCol="0" anchor="t" anchorCtr="0">
            <a:noAutofit/>
          </a:bodyPr>
          <a:lstStyle/>
          <a:p>
            <a:pPr marL="457200" indent="-342900">
              <a:buSzPct val="100000"/>
            </a:pPr>
            <a:r>
              <a:rPr lang="en" sz="1800" dirty="0"/>
              <a:t>3 </a:t>
            </a:r>
            <a:r>
              <a:rPr lang="en" sz="1800" dirty="0" err="1"/>
              <a:t>fastq</a:t>
            </a:r>
            <a:r>
              <a:rPr lang="en" sz="1800" dirty="0"/>
              <a:t> files: 1 of overlapped </a:t>
            </a:r>
            <a:r>
              <a:rPr lang="en" sz="1800" dirty="0" smtClean="0"/>
              <a:t>pairs</a:t>
            </a:r>
            <a:r>
              <a:rPr lang="en-US" sz="1800" dirty="0" smtClean="0"/>
              <a:t> [</a:t>
            </a:r>
            <a:r>
              <a:rPr lang="en-US" sz="1800" dirty="0" err="1" smtClean="0"/>
              <a:t>extendedFrags</a:t>
            </a:r>
            <a:r>
              <a:rPr lang="en-US" sz="1800" dirty="0" smtClean="0"/>
              <a:t>]</a:t>
            </a:r>
            <a:r>
              <a:rPr lang="en" sz="1800" dirty="0" smtClean="0"/>
              <a:t>, 2 </a:t>
            </a:r>
            <a:r>
              <a:rPr lang="en-US" sz="1800" dirty="0" smtClean="0"/>
              <a:t>remaining </a:t>
            </a:r>
            <a:r>
              <a:rPr lang="en" sz="1800" dirty="0" smtClean="0"/>
              <a:t>single</a:t>
            </a:r>
            <a:r>
              <a:rPr lang="en-US" sz="1800" dirty="0" smtClean="0"/>
              <a:t> [notCombined_1/2]</a:t>
            </a:r>
            <a:r>
              <a:rPr lang="en" sz="1800" dirty="0" smtClean="0"/>
              <a:t> reads </a:t>
            </a:r>
            <a:r>
              <a:rPr lang="en" sz="1800" dirty="0"/>
              <a:t>that didn’t overlap</a:t>
            </a:r>
          </a:p>
          <a:p>
            <a:pPr marL="457200" indent="-342900">
              <a:buSzPct val="100000"/>
            </a:pPr>
            <a:r>
              <a:rPr lang="en" sz="1800" dirty="0"/>
              <a:t>Histogram showing the length of reads that overlapped and the frequency</a:t>
            </a:r>
            <a:br>
              <a:rPr lang="en" sz="1800" dirty="0"/>
            </a:br>
            <a:r>
              <a:rPr lang="en" sz="1800" dirty="0"/>
              <a:t>Ignore “</a:t>
            </a:r>
            <a:r>
              <a:rPr lang="en" sz="1800" dirty="0" err="1"/>
              <a:t>innie</a:t>
            </a:r>
            <a:r>
              <a:rPr lang="en" sz="1800" dirty="0"/>
              <a:t>” and “outie” designations for now</a:t>
            </a:r>
          </a:p>
          <a:p>
            <a:pPr>
              <a:buNone/>
            </a:pPr>
            <a:endParaRPr dirty="0"/>
          </a:p>
          <a:p>
            <a:pPr>
              <a:buNone/>
            </a:pPr>
            <a:endParaRPr dirty="0"/>
          </a:p>
        </p:txBody>
      </p:sp>
      <p:pic>
        <p:nvPicPr>
          <p:cNvPr id="535" name="Shape 535"/>
          <p:cNvPicPr preferRelativeResize="0"/>
          <p:nvPr/>
        </p:nvPicPr>
        <p:blipFill>
          <a:blip r:embed="rId3">
            <a:alphaModFix/>
          </a:blip>
          <a:stretch>
            <a:fillRect/>
          </a:stretch>
        </p:blipFill>
        <p:spPr>
          <a:xfrm>
            <a:off x="1687425" y="2178100"/>
            <a:ext cx="5657850" cy="18859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723590018"/>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Philosophy</a:t>
            </a:r>
            <a:endParaRPr lang="en-US" dirty="0"/>
          </a:p>
        </p:txBody>
      </p:sp>
      <p:sp>
        <p:nvSpPr>
          <p:cNvPr id="4" name="TextBox 3"/>
          <p:cNvSpPr txBox="1"/>
          <p:nvPr/>
        </p:nvSpPr>
        <p:spPr>
          <a:xfrm>
            <a:off x="573010" y="3486738"/>
            <a:ext cx="2059186" cy="830997"/>
          </a:xfrm>
          <a:prstGeom prst="rect">
            <a:avLst/>
          </a:prstGeom>
          <a:solidFill>
            <a:srgbClr val="002060"/>
          </a:solidFill>
        </p:spPr>
        <p:txBody>
          <a:bodyPr wrap="square" rtlCol="0">
            <a:spAutoFit/>
          </a:bodyPr>
          <a:lstStyle/>
          <a:p>
            <a:pPr algn="ctr"/>
            <a:r>
              <a:rPr lang="en-US" sz="2400" dirty="0">
                <a:solidFill>
                  <a:schemeClr val="bg1"/>
                </a:solidFill>
              </a:rPr>
              <a:t>Perform Experiment</a:t>
            </a:r>
          </a:p>
        </p:txBody>
      </p:sp>
      <p:sp>
        <p:nvSpPr>
          <p:cNvPr id="5" name="TextBox 4"/>
          <p:cNvSpPr txBox="1"/>
          <p:nvPr/>
        </p:nvSpPr>
        <p:spPr>
          <a:xfrm>
            <a:off x="573011" y="4485801"/>
            <a:ext cx="2059186" cy="1200329"/>
          </a:xfrm>
          <a:prstGeom prst="rect">
            <a:avLst/>
          </a:prstGeom>
          <a:solidFill>
            <a:srgbClr val="002060"/>
          </a:solidFill>
        </p:spPr>
        <p:txBody>
          <a:bodyPr wrap="square" rtlCol="0">
            <a:spAutoFit/>
          </a:bodyPr>
          <a:lstStyle/>
          <a:p>
            <a:pPr algn="ctr"/>
            <a:r>
              <a:rPr lang="en-US" sz="2400" dirty="0">
                <a:solidFill>
                  <a:schemeClr val="bg1"/>
                </a:solidFill>
              </a:rPr>
              <a:t>Sample and Extract RNA/DNA</a:t>
            </a:r>
          </a:p>
        </p:txBody>
      </p:sp>
      <p:sp>
        <p:nvSpPr>
          <p:cNvPr id="8" name="TextBox 7"/>
          <p:cNvSpPr txBox="1"/>
          <p:nvPr/>
        </p:nvSpPr>
        <p:spPr>
          <a:xfrm>
            <a:off x="7108054" y="3205156"/>
            <a:ext cx="1517366" cy="461665"/>
          </a:xfrm>
          <a:prstGeom prst="rect">
            <a:avLst/>
          </a:prstGeom>
          <a:solidFill>
            <a:srgbClr val="002060"/>
          </a:solidFill>
        </p:spPr>
        <p:txBody>
          <a:bodyPr wrap="square" rtlCol="0">
            <a:spAutoFit/>
          </a:bodyPr>
          <a:lstStyle/>
          <a:p>
            <a:pPr algn="ctr"/>
            <a:r>
              <a:rPr lang="en-US" sz="2400" dirty="0">
                <a:solidFill>
                  <a:schemeClr val="bg1"/>
                </a:solidFill>
              </a:rPr>
              <a:t>Analyze</a:t>
            </a:r>
          </a:p>
        </p:txBody>
      </p:sp>
      <p:sp>
        <p:nvSpPr>
          <p:cNvPr id="9" name="TextBox 8"/>
          <p:cNvSpPr txBox="1"/>
          <p:nvPr/>
        </p:nvSpPr>
        <p:spPr>
          <a:xfrm>
            <a:off x="7108057" y="4351682"/>
            <a:ext cx="1517366" cy="461665"/>
          </a:xfrm>
          <a:prstGeom prst="rect">
            <a:avLst/>
          </a:prstGeom>
          <a:solidFill>
            <a:srgbClr val="002060"/>
          </a:solidFill>
        </p:spPr>
        <p:txBody>
          <a:bodyPr wrap="square" rtlCol="0">
            <a:spAutoFit/>
          </a:bodyPr>
          <a:lstStyle/>
          <a:p>
            <a:pPr algn="ctr"/>
            <a:r>
              <a:rPr lang="en-US" sz="2400" dirty="0">
                <a:solidFill>
                  <a:schemeClr val="bg1"/>
                </a:solidFill>
              </a:rPr>
              <a:t>Interpret</a:t>
            </a:r>
          </a:p>
        </p:txBody>
      </p:sp>
      <p:pic>
        <p:nvPicPr>
          <p:cNvPr id="10" name="Picture 9"/>
          <p:cNvPicPr>
            <a:picLocks noChangeAspect="1"/>
          </p:cNvPicPr>
          <p:nvPr/>
        </p:nvPicPr>
        <p:blipFill>
          <a:blip r:embed="rId2"/>
          <a:stretch>
            <a:fillRect/>
          </a:stretch>
        </p:blipFill>
        <p:spPr>
          <a:xfrm>
            <a:off x="4847412" y="2867983"/>
            <a:ext cx="2055930" cy="2068505"/>
          </a:xfrm>
          <a:prstGeom prst="rect">
            <a:avLst/>
          </a:prstGeom>
        </p:spPr>
      </p:pic>
      <p:sp>
        <p:nvSpPr>
          <p:cNvPr id="6" name="TextBox 5"/>
          <p:cNvSpPr txBox="1"/>
          <p:nvPr/>
        </p:nvSpPr>
        <p:spPr>
          <a:xfrm>
            <a:off x="3025589" y="3205156"/>
            <a:ext cx="1617109" cy="830997"/>
          </a:xfrm>
          <a:prstGeom prst="rect">
            <a:avLst/>
          </a:prstGeom>
          <a:solidFill>
            <a:srgbClr val="002060"/>
          </a:solidFill>
        </p:spPr>
        <p:txBody>
          <a:bodyPr wrap="square" rtlCol="0">
            <a:spAutoFit/>
          </a:bodyPr>
          <a:lstStyle/>
          <a:p>
            <a:pPr algn="ctr"/>
            <a:r>
              <a:rPr lang="en-US" sz="2400" dirty="0">
                <a:solidFill>
                  <a:schemeClr val="bg1"/>
                </a:solidFill>
              </a:rPr>
              <a:t>Prepare Libraries</a:t>
            </a:r>
          </a:p>
        </p:txBody>
      </p:sp>
      <p:sp>
        <p:nvSpPr>
          <p:cNvPr id="7" name="TextBox 6"/>
          <p:cNvSpPr txBox="1"/>
          <p:nvPr/>
        </p:nvSpPr>
        <p:spPr>
          <a:xfrm>
            <a:off x="3025589" y="4351682"/>
            <a:ext cx="1617111" cy="461665"/>
          </a:xfrm>
          <a:prstGeom prst="rect">
            <a:avLst/>
          </a:prstGeom>
          <a:solidFill>
            <a:srgbClr val="002060"/>
          </a:solidFill>
        </p:spPr>
        <p:txBody>
          <a:bodyPr wrap="square" rtlCol="0">
            <a:spAutoFit/>
          </a:bodyPr>
          <a:lstStyle/>
          <a:p>
            <a:pPr algn="ctr"/>
            <a:r>
              <a:rPr lang="en-US" sz="2400" dirty="0">
                <a:solidFill>
                  <a:schemeClr val="bg1"/>
                </a:solidFill>
              </a:rPr>
              <a:t>Sequence</a:t>
            </a:r>
          </a:p>
        </p:txBody>
      </p:sp>
      <p:sp>
        <p:nvSpPr>
          <p:cNvPr id="11" name="TextBox 10"/>
          <p:cNvSpPr txBox="1"/>
          <p:nvPr/>
        </p:nvSpPr>
        <p:spPr>
          <a:xfrm>
            <a:off x="573010" y="2564079"/>
            <a:ext cx="2059186" cy="830997"/>
          </a:xfrm>
          <a:prstGeom prst="rect">
            <a:avLst/>
          </a:prstGeom>
          <a:solidFill>
            <a:srgbClr val="002060"/>
          </a:solidFill>
        </p:spPr>
        <p:txBody>
          <a:bodyPr wrap="square" rtlCol="0">
            <a:spAutoFit/>
          </a:bodyPr>
          <a:lstStyle/>
          <a:p>
            <a:pPr algn="ctr"/>
            <a:r>
              <a:rPr lang="en-US" sz="2400" dirty="0">
                <a:solidFill>
                  <a:schemeClr val="bg1"/>
                </a:solidFill>
              </a:rPr>
              <a:t>Design</a:t>
            </a:r>
          </a:p>
          <a:p>
            <a:pPr algn="ctr"/>
            <a:r>
              <a:rPr lang="en-US" sz="2400" dirty="0">
                <a:solidFill>
                  <a:schemeClr val="bg1"/>
                </a:solidFill>
              </a:rPr>
              <a:t>Experiment</a:t>
            </a:r>
          </a:p>
        </p:txBody>
      </p:sp>
    </p:spTree>
    <p:extLst>
      <p:ext uri="{BB962C8B-B14F-4D97-AF65-F5344CB8AC3E}">
        <p14:creationId xmlns:p14="http://schemas.microsoft.com/office/powerpoint/2010/main" val="62289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Shape 54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Histogram</a:t>
            </a:r>
          </a:p>
        </p:txBody>
      </p:sp>
      <p:sp>
        <p:nvSpPr>
          <p:cNvPr id="541" name="Shape 541"/>
          <p:cNvSpPr txBox="1">
            <a:spLocks noGrp="1"/>
          </p:cNvSpPr>
          <p:nvPr>
            <p:ph type="body" idx="1"/>
          </p:nvPr>
        </p:nvSpPr>
        <p:spPr>
          <a:xfrm>
            <a:off x="3952126" y="2057401"/>
            <a:ext cx="4822799" cy="3725699"/>
          </a:xfrm>
          <a:prstGeom prst="rect">
            <a:avLst/>
          </a:prstGeom>
        </p:spPr>
        <p:txBody>
          <a:bodyPr vert="horz" lIns="91425" tIns="91425" rIns="91425" bIns="91425" rtlCol="0" anchor="t" anchorCtr="0">
            <a:noAutofit/>
          </a:bodyPr>
          <a:lstStyle/>
          <a:p>
            <a:pPr marL="457200" indent="-381000">
              <a:buSzPct val="100000"/>
            </a:pPr>
            <a:r>
              <a:rPr lang="en" sz="2400"/>
              <a:t>“more match.histogram” will scroll through the file showing the lengths (symbolic)</a:t>
            </a:r>
          </a:p>
          <a:p>
            <a:pPr marL="457200" indent="-381000">
              <a:buSzPct val="100000"/>
            </a:pPr>
            <a:r>
              <a:rPr lang="en" sz="2400"/>
              <a:t>“match.hist” gives the number of sequences that fall into each numerical category</a:t>
            </a:r>
          </a:p>
          <a:p>
            <a:pPr marL="457200" indent="-381000">
              <a:buSzPct val="100000"/>
            </a:pPr>
            <a:r>
              <a:rPr lang="en" sz="2400"/>
              <a:t>Useful for determining the lengths of the amplicons that were sequenced</a:t>
            </a:r>
          </a:p>
        </p:txBody>
      </p:sp>
      <p:pic>
        <p:nvPicPr>
          <p:cNvPr id="542" name="Shape 542"/>
          <p:cNvPicPr preferRelativeResize="0"/>
          <p:nvPr/>
        </p:nvPicPr>
        <p:blipFill>
          <a:blip r:embed="rId3">
            <a:alphaModFix/>
          </a:blip>
          <a:stretch>
            <a:fillRect/>
          </a:stretch>
        </p:blipFill>
        <p:spPr>
          <a:xfrm>
            <a:off x="1194974" y="2133601"/>
            <a:ext cx="2525374" cy="3598999"/>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52683272"/>
      </p:ext>
    </p:extLst>
  </p:cSld>
  <p:clrMapOvr>
    <a:masterClrMapping/>
  </p:clrMapOvr>
  <p:transition spd="slow">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Using </a:t>
            </a:r>
            <a:r>
              <a:rPr lang="en-US" dirty="0" err="1" smtClean="0"/>
              <a:t>dbcAmplicons</a:t>
            </a:r>
            <a:endParaRPr lang="en-US" dirty="0" smtClean="0"/>
          </a:p>
          <a:p>
            <a:pPr lvl="1"/>
            <a:r>
              <a:rPr lang="en-US" dirty="0" smtClean="0"/>
              <a:t>Join the preprocessed reads</a:t>
            </a:r>
          </a:p>
          <a:p>
            <a:r>
              <a:rPr lang="en-US" dirty="0" smtClean="0"/>
              <a:t>Modify the parameter</a:t>
            </a:r>
          </a:p>
          <a:p>
            <a:pPr lvl="1"/>
            <a:r>
              <a:rPr lang="en-US" dirty="0" smtClean="0"/>
              <a:t>-x see how the results change</a:t>
            </a:r>
            <a:endParaRPr lang="en-US" dirty="0"/>
          </a:p>
        </p:txBody>
      </p:sp>
      <p:sp>
        <p:nvSpPr>
          <p:cNvPr id="7" name="Text Placeholder 6"/>
          <p:cNvSpPr>
            <a:spLocks noGrp="1"/>
          </p:cNvSpPr>
          <p:nvPr>
            <p:ph type="body" sz="half" idx="2"/>
          </p:nvPr>
        </p:nvSpPr>
        <p:spPr/>
        <p:txBody>
          <a:bodyPr/>
          <a:lstStyle/>
          <a:p>
            <a:r>
              <a:rPr lang="en-US" dirty="0" smtClean="0"/>
              <a:t>Join</a:t>
            </a:r>
            <a:endParaRPr lang="en-US" dirty="0"/>
          </a:p>
        </p:txBody>
      </p:sp>
      <p:sp>
        <p:nvSpPr>
          <p:cNvPr id="5" name="Title 4"/>
          <p:cNvSpPr>
            <a:spLocks noGrp="1"/>
          </p:cNvSpPr>
          <p:nvPr>
            <p:ph type="title"/>
          </p:nvPr>
        </p:nvSpPr>
        <p:spPr/>
        <p:txBody>
          <a:bodyPr/>
          <a:lstStyle/>
          <a:p>
            <a:r>
              <a:rPr lang="en-US" sz="1800" dirty="0" smtClean="0"/>
              <a:t>Homework</a:t>
            </a:r>
            <a:endParaRPr lang="en-US" dirty="0"/>
          </a:p>
        </p:txBody>
      </p:sp>
    </p:spTree>
    <p:extLst>
      <p:ext uri="{BB962C8B-B14F-4D97-AF65-F5344CB8AC3E}">
        <p14:creationId xmlns:p14="http://schemas.microsoft.com/office/powerpoint/2010/main" val="124615957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classify</a:t>
            </a:r>
          </a:p>
        </p:txBody>
      </p:sp>
      <p:sp>
        <p:nvSpPr>
          <p:cNvPr id="548" name="Shape 548"/>
          <p:cNvSpPr txBox="1">
            <a:spLocks noGrp="1"/>
          </p:cNvSpPr>
          <p:nvPr>
            <p:ph type="body" idx="1"/>
          </p:nvPr>
        </p:nvSpPr>
        <p:spPr>
          <a:prstGeom prst="rect">
            <a:avLst/>
          </a:prstGeom>
        </p:spPr>
        <p:txBody>
          <a:bodyPr vert="horz" lIns="91425" tIns="91425" rIns="91425" bIns="91425" rtlCol="0" anchor="t" anchorCtr="0">
            <a:noAutofit/>
          </a:bodyPr>
          <a:lstStyle/>
          <a:p>
            <a:pPr marL="457200"/>
            <a:r>
              <a:rPr lang="en" dirty="0"/>
              <a:t>Uses the RDP (Ribosomal Database Project) classifier for bacterial and </a:t>
            </a:r>
            <a:r>
              <a:rPr lang="en" dirty="0" err="1"/>
              <a:t>archaeal</a:t>
            </a:r>
            <a:r>
              <a:rPr lang="en" dirty="0"/>
              <a:t> 16S, fungal </a:t>
            </a:r>
            <a:r>
              <a:rPr lang="en" dirty="0" smtClean="0"/>
              <a:t>LSU</a:t>
            </a:r>
            <a:r>
              <a:rPr lang="en-US" dirty="0" smtClean="0"/>
              <a:t>, ITS </a:t>
            </a:r>
            <a:r>
              <a:rPr lang="en-US" dirty="0" err="1" smtClean="0"/>
              <a:t>warcup</a:t>
            </a:r>
            <a:r>
              <a:rPr lang="en-US" dirty="0" smtClean="0"/>
              <a:t>/unite databases.</a:t>
            </a:r>
            <a:endParaRPr lang="en" dirty="0"/>
          </a:p>
          <a:p>
            <a:pPr marL="457200"/>
            <a:r>
              <a:rPr lang="en" dirty="0"/>
              <a:t>Classifies sequences </a:t>
            </a:r>
            <a:r>
              <a:rPr lang="en" dirty="0" smtClean="0"/>
              <a:t>to </a:t>
            </a:r>
            <a:r>
              <a:rPr lang="en-US" dirty="0" smtClean="0"/>
              <a:t>the </a:t>
            </a:r>
            <a:r>
              <a:rPr lang="en" dirty="0" smtClean="0"/>
              <a:t>closest taxonomic</a:t>
            </a:r>
            <a:r>
              <a:rPr lang="en-US" dirty="0" smtClean="0"/>
              <a:t> reference provides a bootstrap score for reliability</a:t>
            </a:r>
            <a:endParaRPr lang="en" dirty="0"/>
          </a:p>
        </p:txBody>
      </p:sp>
    </p:spTree>
    <p:extLst>
      <p:ext uri="{BB962C8B-B14F-4D97-AF65-F5344CB8AC3E}">
        <p14:creationId xmlns:p14="http://schemas.microsoft.com/office/powerpoint/2010/main" val="459971765"/>
      </p:ext>
    </p:extLst>
  </p:cSld>
  <p:clrMapOvr>
    <a:masterClrMapping/>
  </p:clrMapOvr>
  <p:transition spd="slow">
    <p:cut/>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half" idx="2"/>
          </p:nvPr>
        </p:nvSpPr>
        <p:spPr/>
        <p:txBody>
          <a:bodyPr anchor="ctr"/>
          <a:lstStyle/>
          <a:p>
            <a:r>
              <a:rPr lang="en-US" dirty="0" err="1" smtClean="0"/>
              <a:t>dbcAmplicons</a:t>
            </a:r>
            <a:r>
              <a:rPr lang="en-US" dirty="0" smtClean="0"/>
              <a:t> classify command</a:t>
            </a:r>
            <a:endParaRPr lang="en-US" dirty="0"/>
          </a:p>
        </p:txBody>
      </p:sp>
      <p:pic>
        <p:nvPicPr>
          <p:cNvPr id="5" name="Picture Placeholder 9"/>
          <p:cNvPicPr>
            <a:picLocks noGrp="1" noChangeAspect="1"/>
          </p:cNvPicPr>
          <p:nvPr>
            <p:ph type="pic" idx="1"/>
          </p:nvPr>
        </p:nvPicPr>
        <p:blipFill>
          <a:blip r:embed="rId2">
            <a:extLst>
              <a:ext uri="{28A0092B-C50C-407E-A947-70E740481C1C}">
                <a14:useLocalDpi xmlns:a14="http://schemas.microsoft.com/office/drawing/2010/main" val="0"/>
              </a:ext>
            </a:extLst>
          </a:blip>
          <a:srcRect l="1496" r="1496"/>
          <a:stretch>
            <a:fillRect/>
          </a:stretch>
        </p:blipFill>
        <p:spPr>
          <a:xfrm>
            <a:off x="123826" y="164972"/>
            <a:ext cx="6705600" cy="6553200"/>
          </a:xfrm>
        </p:spPr>
      </p:pic>
    </p:spTree>
    <p:extLst>
      <p:ext uri="{BB962C8B-B14F-4D97-AF65-F5344CB8AC3E}">
        <p14:creationId xmlns:p14="http://schemas.microsoft.com/office/powerpoint/2010/main" val="26882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Shape 5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sp>
        <p:nvSpPr>
          <p:cNvPr id="560" name="Shape 560"/>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a:t>dbcAmplicons classify -b 7500 </a:t>
            </a:r>
          </a:p>
          <a:p>
            <a:pPr indent="457200">
              <a:buNone/>
            </a:pPr>
            <a:r>
              <a:rPr lang="en" sz="2400"/>
              <a:t>-O classify/classified </a:t>
            </a:r>
          </a:p>
          <a:p>
            <a:pPr indent="457200">
              <a:buNone/>
            </a:pPr>
            <a:r>
              <a:rPr lang="en" sz="2400"/>
              <a:t>-U join/match.extendedFrags.fastq.gz </a:t>
            </a:r>
          </a:p>
          <a:p>
            <a:pPr indent="457200">
              <a:buNone/>
            </a:pPr>
            <a:r>
              <a:rPr lang="en" sz="2400"/>
              <a:t>--rdpPath ~/RDPTools/classifier.jar </a:t>
            </a:r>
          </a:p>
          <a:p>
            <a:pPr indent="457200">
              <a:buNone/>
            </a:pPr>
            <a:r>
              <a:rPr lang="en" sz="2400"/>
              <a:t>-p 1 </a:t>
            </a:r>
          </a:p>
          <a:p>
            <a:pPr indent="457200">
              <a:buNone/>
            </a:pPr>
            <a:r>
              <a:rPr lang="en" sz="2400"/>
              <a:t>-1 join/match.notCombined_1.fastq.gz </a:t>
            </a:r>
          </a:p>
          <a:p>
            <a:pPr indent="457200">
              <a:buNone/>
            </a:pPr>
            <a:r>
              <a:rPr lang="en" sz="2400"/>
              <a:t>-2 join/match.notCombined_2.fastq.gz </a:t>
            </a:r>
          </a:p>
        </p:txBody>
      </p:sp>
    </p:spTree>
    <p:extLst>
      <p:ext uri="{BB962C8B-B14F-4D97-AF65-F5344CB8AC3E}">
        <p14:creationId xmlns:p14="http://schemas.microsoft.com/office/powerpoint/2010/main" val="1499613200"/>
      </p:ext>
    </p:extLst>
  </p:cSld>
  <p:clrMapOvr>
    <a:masterClrMapping/>
  </p:clrMapOvr>
  <p:transition spd="slow">
    <p:cut/>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Shape 56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Using </a:t>
            </a:r>
            <a:r>
              <a:rPr lang="en" dirty="0" err="1">
                <a:solidFill>
                  <a:schemeClr val="bg1"/>
                </a:solidFill>
              </a:rPr>
              <a:t>dbcAmplicons</a:t>
            </a:r>
            <a:r>
              <a:rPr lang="en" dirty="0">
                <a:solidFill>
                  <a:schemeClr val="bg1"/>
                </a:solidFill>
              </a:rPr>
              <a:t> classify</a:t>
            </a:r>
          </a:p>
        </p:txBody>
      </p:sp>
      <p:pic>
        <p:nvPicPr>
          <p:cNvPr id="566" name="Shape 566"/>
          <p:cNvPicPr preferRelativeResize="0"/>
          <p:nvPr/>
        </p:nvPicPr>
        <p:blipFill>
          <a:blip r:embed="rId3">
            <a:alphaModFix/>
          </a:blip>
          <a:stretch>
            <a:fillRect/>
          </a:stretch>
        </p:blipFill>
        <p:spPr>
          <a:xfrm>
            <a:off x="1030476" y="2604900"/>
            <a:ext cx="7041623" cy="1884474"/>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855333259"/>
      </p:ext>
    </p:extLst>
  </p:cSld>
  <p:clrMapOvr>
    <a:masterClrMapping/>
  </p:clrMapOvr>
  <p:transition spd="slow">
    <p:cut/>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fixrank</a:t>
            </a:r>
            <a:r>
              <a:rPr lang="en" dirty="0">
                <a:solidFill>
                  <a:schemeClr val="bg1"/>
                </a:solidFill>
              </a:rPr>
              <a:t> files</a:t>
            </a:r>
          </a:p>
        </p:txBody>
      </p:sp>
      <p:sp>
        <p:nvSpPr>
          <p:cNvPr id="572" name="Shape 572"/>
          <p:cNvSpPr txBox="1">
            <a:spLocks noGrp="1"/>
          </p:cNvSpPr>
          <p:nvPr>
            <p:ph type="body" idx="1"/>
          </p:nvPr>
        </p:nvSpPr>
        <p:spPr>
          <a:xfrm>
            <a:off x="457200" y="2423976"/>
            <a:ext cx="8229600" cy="2568599"/>
          </a:xfrm>
          <a:prstGeom prst="rect">
            <a:avLst/>
          </a:prstGeom>
        </p:spPr>
        <p:txBody>
          <a:bodyPr vert="horz" lIns="91425" tIns="91425" rIns="91425" bIns="91425" rtlCol="0" anchor="t" anchorCtr="0">
            <a:noAutofit/>
          </a:bodyPr>
          <a:lstStyle/>
          <a:p>
            <a:pPr>
              <a:buClr>
                <a:schemeClr val="dk1"/>
              </a:buClr>
              <a:buSzPct val="110000"/>
              <a:buNone/>
            </a:pPr>
            <a:r>
              <a:rPr lang="en" sz="1000" dirty="0"/>
              <a:t>HWI-M01380:50:000000000-A641U:1:1101:18594:1568|Sample26:16S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Varibaculum</a:t>
            </a:r>
            <a:r>
              <a:rPr lang="en" sz="1000" dirty="0"/>
              <a:t>	genus	1.0</a:t>
            </a:r>
          </a:p>
          <a:p>
            <a:pPr>
              <a:buClr>
                <a:schemeClr val="dk1"/>
              </a:buClr>
              <a:buSzPct val="110000"/>
              <a:buNone/>
            </a:pPr>
            <a:r>
              <a:rPr lang="en" sz="1000" dirty="0"/>
              <a:t>HWI-M01380:50:000000000-A641U:1:1101:17948:1574|Sample28:16S		Bacteria	 domain	1.0	"</a:t>
            </a:r>
            <a:r>
              <a:rPr lang="en" sz="1000" dirty="0" err="1"/>
              <a:t>Actinobacteria</a:t>
            </a:r>
            <a:r>
              <a:rPr lang="en" sz="1000" dirty="0"/>
              <a:t>"	phylum	0.96	</a:t>
            </a:r>
            <a:r>
              <a:rPr lang="en" sz="1000" dirty="0" err="1"/>
              <a:t>Actinobacteria</a:t>
            </a:r>
            <a:r>
              <a:rPr lang="en" sz="1000" dirty="0"/>
              <a:t>	class	0.96	</a:t>
            </a:r>
            <a:r>
              <a:rPr lang="en" sz="1000" dirty="0" err="1"/>
              <a:t>Bifidobacteriales</a:t>
            </a:r>
            <a:r>
              <a:rPr lang="en" sz="1000" dirty="0"/>
              <a:t>	order	0.9	</a:t>
            </a:r>
            <a:r>
              <a:rPr lang="en" sz="1000" dirty="0" err="1"/>
              <a:t>Bifidobacteriaceae</a:t>
            </a:r>
            <a:r>
              <a:rPr lang="en" sz="1000" dirty="0"/>
              <a:t>	family	0.9	</a:t>
            </a:r>
            <a:r>
              <a:rPr lang="en" sz="1000" dirty="0" err="1"/>
              <a:t>Aeriscardovia</a:t>
            </a:r>
            <a:r>
              <a:rPr lang="en" sz="1000" dirty="0"/>
              <a:t>	genus	0.23</a:t>
            </a:r>
          </a:p>
          <a:p>
            <a:pPr>
              <a:buClr>
                <a:schemeClr val="dk1"/>
              </a:buClr>
              <a:buSzPct val="110000"/>
              <a:buNone/>
            </a:pPr>
            <a:r>
              <a:rPr lang="en" sz="1000" dirty="0"/>
              <a:t>HWI-M01380:50:000000000-A641U:1:1101:14301:1587|Sample12:16S		Bacteria domain	1.0	</a:t>
            </a:r>
            <a:r>
              <a:rPr lang="en" sz="1000" dirty="0" err="1"/>
              <a:t>Firmicutes</a:t>
            </a:r>
            <a:r>
              <a:rPr lang="en" sz="1000" dirty="0"/>
              <a:t>	phylum	0.98	Bacilli	class	0.97Lactobacillales	order	0.86	</a:t>
            </a:r>
            <a:r>
              <a:rPr lang="en" sz="1000" dirty="0" err="1"/>
              <a:t>Lactobacillaceae</a:t>
            </a:r>
            <a:r>
              <a:rPr lang="en" sz="1000" dirty="0"/>
              <a:t>	family	0.81	Lactobacillus	genus	0.61</a:t>
            </a:r>
          </a:p>
          <a:p>
            <a:pPr>
              <a:buClr>
                <a:schemeClr val="dk1"/>
              </a:buClr>
              <a:buSzPct val="110000"/>
              <a:buNone/>
            </a:pPr>
            <a:r>
              <a:rPr lang="en" sz="1000" dirty="0"/>
              <a:t>HWI-M01380:50:000000000-A641U:1:1101:18207:1603|Sample19:16S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HWI-M01380:50:000000000-A641U:1:1101:17585:1630|Sample17:16S		Bacteria	 domain	1.0	</a:t>
            </a:r>
            <a:r>
              <a:rPr lang="en" sz="1000" dirty="0" err="1"/>
              <a:t>Firmicutes</a:t>
            </a:r>
            <a:r>
              <a:rPr lang="en" sz="1000" dirty="0"/>
              <a:t>	phylum	1.0	Bacilli	class	1.0	</a:t>
            </a:r>
            <a:r>
              <a:rPr lang="en" sz="1000" dirty="0" err="1"/>
              <a:t>Lactobacillales</a:t>
            </a:r>
            <a:r>
              <a:rPr lang="en" sz="1000" dirty="0"/>
              <a:t>	order	1.0	</a:t>
            </a:r>
            <a:r>
              <a:rPr lang="en" sz="1000" dirty="0" err="1"/>
              <a:t>Lactobacillaceae</a:t>
            </a:r>
            <a:r>
              <a:rPr lang="en" sz="1000" dirty="0"/>
              <a:t>	family	1.0	Lactobacillus	genus	1.0</a:t>
            </a:r>
          </a:p>
          <a:p>
            <a:pPr>
              <a:buClr>
                <a:schemeClr val="dk1"/>
              </a:buClr>
              <a:buSzPct val="110000"/>
              <a:buNone/>
            </a:pPr>
            <a:r>
              <a:rPr lang="en" sz="1000" dirty="0"/>
              <a:t>HWI-M01380:50:000000000-A641U:1:1101:22144:1652|Sample26:16S		Bacteria	 domain	1.0	"</a:t>
            </a:r>
            <a:r>
              <a:rPr lang="en" sz="1000" dirty="0" err="1"/>
              <a:t>Actinobacteria</a:t>
            </a:r>
            <a:r>
              <a:rPr lang="en" sz="1000" dirty="0"/>
              <a:t>"	phylum	1.0	</a:t>
            </a:r>
            <a:r>
              <a:rPr lang="en" sz="1000" dirty="0" err="1"/>
              <a:t>Actinobacteria</a:t>
            </a:r>
            <a:r>
              <a:rPr lang="en" sz="1000" dirty="0"/>
              <a:t>	class	1.0	</a:t>
            </a:r>
            <a:r>
              <a:rPr lang="en" sz="1000" dirty="0" err="1"/>
              <a:t>Actinomycetales</a:t>
            </a:r>
            <a:r>
              <a:rPr lang="en" sz="1000" dirty="0"/>
              <a:t>	order	1.0	</a:t>
            </a:r>
            <a:r>
              <a:rPr lang="en" sz="1000" dirty="0" err="1"/>
              <a:t>Actinomycetaceae</a:t>
            </a:r>
            <a:r>
              <a:rPr lang="en" sz="1000" dirty="0"/>
              <a:t>	family	1.0	</a:t>
            </a:r>
            <a:r>
              <a:rPr lang="en" sz="1000" dirty="0" err="1"/>
              <a:t>Actinomyces</a:t>
            </a:r>
            <a:r>
              <a:rPr lang="en" sz="1000" dirty="0"/>
              <a:t>	genus	1.0</a:t>
            </a:r>
          </a:p>
          <a:p>
            <a:pPr>
              <a:buNone/>
            </a:pPr>
            <a:endParaRPr sz="1000" dirty="0"/>
          </a:p>
        </p:txBody>
      </p:sp>
    </p:spTree>
    <p:extLst>
      <p:ext uri="{BB962C8B-B14F-4D97-AF65-F5344CB8AC3E}">
        <p14:creationId xmlns:p14="http://schemas.microsoft.com/office/powerpoint/2010/main" val="30378176"/>
      </p:ext>
    </p:extLst>
  </p:cSld>
  <p:clrMapOvr>
    <a:masterClrMapping/>
  </p:clrMapOvr>
  <p:transition spd="slow">
    <p:cut/>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r>
              <a:rPr lang="en-US" dirty="0" smtClean="0"/>
              <a:t> abundance</a:t>
            </a:r>
            <a:endParaRPr lang="en-US" dirty="0"/>
          </a:p>
        </p:txBody>
      </p:sp>
      <p:sp>
        <p:nvSpPr>
          <p:cNvPr id="4" name="Title 3"/>
          <p:cNvSpPr>
            <a:spLocks noGrp="1"/>
          </p:cNvSpPr>
          <p:nvPr>
            <p:ph type="title"/>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64" y="574548"/>
            <a:ext cx="6809670" cy="5783390"/>
          </a:xfrm>
          <a:prstGeom prst="rect">
            <a:avLst/>
          </a:prstGeom>
        </p:spPr>
      </p:pic>
    </p:spTree>
    <p:extLst>
      <p:ext uri="{BB962C8B-B14F-4D97-AF65-F5344CB8AC3E}">
        <p14:creationId xmlns:p14="http://schemas.microsoft.com/office/powerpoint/2010/main" val="5742231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dbcAmplicons</a:t>
            </a:r>
            <a:r>
              <a:rPr lang="en" dirty="0">
                <a:solidFill>
                  <a:schemeClr val="bg1"/>
                </a:solidFill>
              </a:rPr>
              <a:t> abundance</a:t>
            </a:r>
          </a:p>
        </p:txBody>
      </p:sp>
      <p:sp>
        <p:nvSpPr>
          <p:cNvPr id="584" name="Shape 584"/>
          <p:cNvSpPr txBox="1">
            <a:spLocks noGrp="1"/>
          </p:cNvSpPr>
          <p:nvPr>
            <p:ph type="body" idx="1"/>
          </p:nvPr>
        </p:nvSpPr>
        <p:spPr>
          <a:xfrm>
            <a:off x="457200" y="2057401"/>
            <a:ext cx="8229600" cy="3499799"/>
          </a:xfrm>
          <a:prstGeom prst="rect">
            <a:avLst/>
          </a:prstGeom>
        </p:spPr>
        <p:txBody>
          <a:bodyPr vert="horz" lIns="91425" tIns="91425" rIns="91425" bIns="91425" rtlCol="0" anchor="t" anchorCtr="0">
            <a:noAutofit/>
          </a:bodyPr>
          <a:lstStyle/>
          <a:p>
            <a:pPr>
              <a:buNone/>
            </a:pPr>
            <a:r>
              <a:rPr lang="en" sz="2400"/>
              <a:t>dbcAmplicons abundance -F classify/classified.fixrank</a:t>
            </a:r>
          </a:p>
          <a:p>
            <a:pPr>
              <a:buNone/>
            </a:pPr>
            <a:endParaRPr sz="2400"/>
          </a:p>
          <a:p>
            <a:pPr>
              <a:buNone/>
            </a:pPr>
            <a:r>
              <a:rPr lang="en" sz="2400"/>
              <a:t>Outputs 3 files:</a:t>
            </a:r>
          </a:p>
          <a:p>
            <a:pPr>
              <a:buNone/>
            </a:pPr>
            <a:r>
              <a:rPr lang="en" sz="2400"/>
              <a:t>table.abundance.txt</a:t>
            </a:r>
          </a:p>
          <a:p>
            <a:pPr>
              <a:buNone/>
            </a:pPr>
            <a:r>
              <a:rPr lang="en" sz="2400"/>
              <a:t>table.proportions.txt</a:t>
            </a:r>
          </a:p>
          <a:p>
            <a:pPr>
              <a:buNone/>
            </a:pPr>
            <a:r>
              <a:rPr lang="en" sz="2400"/>
              <a:t>table.taxa_counts.txt</a:t>
            </a:r>
          </a:p>
        </p:txBody>
      </p:sp>
    </p:spTree>
    <p:extLst>
      <p:ext uri="{BB962C8B-B14F-4D97-AF65-F5344CB8AC3E}">
        <p14:creationId xmlns:p14="http://schemas.microsoft.com/office/powerpoint/2010/main" val="923404570"/>
      </p:ext>
    </p:extLst>
  </p:cSld>
  <p:clrMapOvr>
    <a:masterClrMapping/>
  </p:clrMapOvr>
  <p:transition spd="slow">
    <p:cut/>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prstGeom prst="rect">
            <a:avLst/>
          </a:prstGeom>
        </p:spPr>
        <p:txBody>
          <a:bodyPr vert="horz" lIns="91425" tIns="91425" rIns="91425" bIns="91425" rtlCol="0" anchor="ctr" anchorCtr="0">
            <a:noAutofit/>
          </a:bodyPr>
          <a:lstStyle/>
          <a:p>
            <a:r>
              <a:rPr lang="en" dirty="0" err="1">
                <a:solidFill>
                  <a:schemeClr val="bg1"/>
                </a:solidFill>
              </a:rPr>
              <a:t>table.abundance.txt</a:t>
            </a:r>
            <a:endParaRPr lang="en" dirty="0">
              <a:solidFill>
                <a:schemeClr val="bg1"/>
              </a:solidFill>
            </a:endParaRPr>
          </a:p>
        </p:txBody>
      </p:sp>
      <p:sp>
        <p:nvSpPr>
          <p:cNvPr id="590" name="Shape 590"/>
          <p:cNvSpPr txBox="1">
            <a:spLocks noGrp="1"/>
          </p:cNvSpPr>
          <p:nvPr>
            <p:ph type="body" idx="1"/>
          </p:nvPr>
        </p:nvSpPr>
        <p:spPr>
          <a:xfrm>
            <a:off x="484237" y="4530576"/>
            <a:ext cx="8229600" cy="1169999"/>
          </a:xfrm>
          <a:prstGeom prst="rect">
            <a:avLst/>
          </a:prstGeom>
        </p:spPr>
        <p:txBody>
          <a:bodyPr vert="horz" lIns="91425" tIns="91425" rIns="91425" bIns="91425" rtlCol="0" anchor="t" anchorCtr="0">
            <a:noAutofit/>
          </a:bodyPr>
          <a:lstStyle/>
          <a:p>
            <a:pPr>
              <a:buNone/>
            </a:pPr>
            <a:r>
              <a:rPr lang="en" sz="1800"/>
              <a:t>Can open file in spreadsheet; lists lowest taxonomically classified level for each sample by read count</a:t>
            </a:r>
          </a:p>
        </p:txBody>
      </p:sp>
      <p:pic>
        <p:nvPicPr>
          <p:cNvPr id="591" name="Shape 591"/>
          <p:cNvPicPr preferRelativeResize="0"/>
          <p:nvPr/>
        </p:nvPicPr>
        <p:blipFill>
          <a:blip r:embed="rId3">
            <a:alphaModFix/>
          </a:blip>
          <a:stretch>
            <a:fillRect/>
          </a:stretch>
        </p:blipFill>
        <p:spPr>
          <a:xfrm>
            <a:off x="641050" y="2103501"/>
            <a:ext cx="7915974" cy="2244199"/>
          </a:xfrm>
          <a:prstGeom prst="rect">
            <a:avLst/>
          </a:prstGeom>
          <a:noFill/>
          <a:ln>
            <a:noFill/>
          </a:ln>
        </p:spPr>
      </p:pic>
    </p:spTree>
    <p:extLst>
      <p:ext uri="{BB962C8B-B14F-4D97-AF65-F5344CB8AC3E}">
        <p14:creationId xmlns:p14="http://schemas.microsoft.com/office/powerpoint/2010/main" val="1501287612"/>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047" y="273629"/>
            <a:ext cx="8646459" cy="1143480"/>
          </a:xfrm>
        </p:spPr>
        <p:txBody>
          <a:bodyPr/>
          <a:lstStyle/>
          <a:p>
            <a:r>
              <a:rPr lang="en-US" dirty="0" smtClean="0"/>
              <a:t>7 Stages to Data Science</a:t>
            </a:r>
            <a:endParaRPr lang="en-US" dirty="0"/>
          </a:p>
        </p:txBody>
      </p:sp>
      <p:sp>
        <p:nvSpPr>
          <p:cNvPr id="3" name="Rectangle 2"/>
          <p:cNvSpPr/>
          <p:nvPr/>
        </p:nvSpPr>
        <p:spPr>
          <a:xfrm>
            <a:off x="770400" y="2088876"/>
            <a:ext cx="6082560" cy="4559582"/>
          </a:xfrm>
          <a:prstGeom prst="rect">
            <a:avLst/>
          </a:prstGeom>
        </p:spPr>
        <p:txBody>
          <a:bodyPr wrap="square">
            <a:spAutoFit/>
          </a:bodyPr>
          <a:lstStyle/>
          <a:p>
            <a:pPr marL="466567" indent="-466567">
              <a:buFont typeface="+mj-lt"/>
              <a:buAutoNum type="arabicPeriod"/>
            </a:pPr>
            <a:r>
              <a:rPr lang="en-US" sz="2903" dirty="0">
                <a:solidFill>
                  <a:srgbClr val="0000FF"/>
                </a:solidFill>
              </a:rPr>
              <a:t>Define the question of interest</a:t>
            </a:r>
          </a:p>
          <a:p>
            <a:pPr marL="466567" indent="-466567">
              <a:buFont typeface="+mj-lt"/>
              <a:buAutoNum type="arabicPeriod"/>
            </a:pPr>
            <a:endParaRPr lang="en-US" sz="2903" dirty="0"/>
          </a:p>
          <a:p>
            <a:pPr marL="466567" indent="-466567">
              <a:buFont typeface="+mj-lt"/>
              <a:buAutoNum type="arabicPeriod"/>
            </a:pPr>
            <a:r>
              <a:rPr lang="en-US" sz="2903" dirty="0">
                <a:solidFill>
                  <a:srgbClr val="008000"/>
                </a:solidFill>
              </a:rPr>
              <a:t>Get the data</a:t>
            </a:r>
          </a:p>
          <a:p>
            <a:pPr marL="466567" indent="-466567">
              <a:buFont typeface="+mj-lt"/>
              <a:buAutoNum type="arabicPeriod"/>
            </a:pPr>
            <a:r>
              <a:rPr lang="en-US" sz="2903" dirty="0">
                <a:solidFill>
                  <a:srgbClr val="008000"/>
                </a:solidFill>
              </a:rPr>
              <a:t>Clean the data</a:t>
            </a:r>
          </a:p>
          <a:p>
            <a:pPr marL="466567" indent="-466567">
              <a:buFont typeface="+mj-lt"/>
              <a:buAutoNum type="arabicPeriod"/>
            </a:pPr>
            <a:r>
              <a:rPr lang="en-US" sz="2903" dirty="0">
                <a:solidFill>
                  <a:srgbClr val="008000"/>
                </a:solidFill>
              </a:rPr>
              <a:t>Explore the data</a:t>
            </a:r>
          </a:p>
          <a:p>
            <a:pPr marL="466567" indent="-466567">
              <a:buFont typeface="+mj-lt"/>
              <a:buAutoNum type="arabicPeriod"/>
            </a:pPr>
            <a:endParaRPr lang="en-US" sz="2903" dirty="0"/>
          </a:p>
          <a:p>
            <a:pPr marL="466567" indent="-466567">
              <a:buFont typeface="+mj-lt"/>
              <a:buAutoNum type="arabicPeriod"/>
            </a:pPr>
            <a:r>
              <a:rPr lang="en-US" sz="2903" dirty="0">
                <a:solidFill>
                  <a:srgbClr val="FF0000"/>
                </a:solidFill>
              </a:rPr>
              <a:t>Fit statistical models</a:t>
            </a:r>
          </a:p>
          <a:p>
            <a:pPr marL="466567" indent="-466567">
              <a:buFont typeface="+mj-lt"/>
              <a:buAutoNum type="arabicPeriod"/>
            </a:pPr>
            <a:endParaRPr lang="en-US" sz="2903" dirty="0"/>
          </a:p>
          <a:p>
            <a:pPr marL="466567" indent="-466567">
              <a:buFont typeface="+mj-lt"/>
              <a:buAutoNum type="arabicPeriod"/>
            </a:pPr>
            <a:r>
              <a:rPr lang="en-US" sz="2903" dirty="0">
                <a:solidFill>
                  <a:srgbClr val="660066"/>
                </a:solidFill>
              </a:rPr>
              <a:t>Communicate the results</a:t>
            </a:r>
          </a:p>
          <a:p>
            <a:pPr marL="466567" indent="-466567">
              <a:buFont typeface="+mj-lt"/>
              <a:buAutoNum type="arabicPeriod"/>
            </a:pPr>
            <a:r>
              <a:rPr lang="en-US" sz="2903" dirty="0">
                <a:solidFill>
                  <a:srgbClr val="660066"/>
                </a:solidFill>
              </a:rPr>
              <a:t>Make your analysis reproducible</a:t>
            </a:r>
          </a:p>
        </p:txBody>
      </p:sp>
    </p:spTree>
    <p:extLst>
      <p:ext uri="{BB962C8B-B14F-4D97-AF65-F5344CB8AC3E}">
        <p14:creationId xmlns:p14="http://schemas.microsoft.com/office/powerpoint/2010/main" val="129000848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table.proportions.txt</a:t>
            </a:r>
            <a:endParaRPr lang="en" dirty="0"/>
          </a:p>
        </p:txBody>
      </p:sp>
      <p:pic>
        <p:nvPicPr>
          <p:cNvPr id="597" name="Shape 597"/>
          <p:cNvPicPr preferRelativeResize="0"/>
          <p:nvPr/>
        </p:nvPicPr>
        <p:blipFill>
          <a:blip r:embed="rId3">
            <a:alphaModFix/>
          </a:blip>
          <a:stretch>
            <a:fillRect/>
          </a:stretch>
        </p:blipFill>
        <p:spPr>
          <a:xfrm>
            <a:off x="1659201" y="2046825"/>
            <a:ext cx="5552449" cy="2785600"/>
          </a:xfrm>
          <a:prstGeom prst="rect">
            <a:avLst/>
          </a:prstGeom>
          <a:noFill/>
          <a:ln>
            <a:noFill/>
          </a:ln>
        </p:spPr>
      </p:pic>
      <p:sp>
        <p:nvSpPr>
          <p:cNvPr id="598" name="Shape 598"/>
          <p:cNvSpPr txBox="1"/>
          <p:nvPr/>
        </p:nvSpPr>
        <p:spPr>
          <a:xfrm>
            <a:off x="661225" y="5111026"/>
            <a:ext cx="8092200" cy="529499"/>
          </a:xfrm>
          <a:prstGeom prst="rect">
            <a:avLst/>
          </a:prstGeom>
          <a:noFill/>
          <a:ln>
            <a:noFill/>
          </a:ln>
        </p:spPr>
        <p:txBody>
          <a:bodyPr lIns="91425" tIns="91425" rIns="91425" bIns="91425" anchor="t" anchorCtr="0">
            <a:noAutofit/>
          </a:bodyPr>
          <a:lstStyle/>
          <a:p>
            <a:r>
              <a:rPr lang="en"/>
              <a:t>Similar to abundance.txt, but instead lists proportions of each taxonomic level found per sample </a:t>
            </a:r>
          </a:p>
        </p:txBody>
      </p:sp>
    </p:spTree>
    <p:extLst>
      <p:ext uri="{BB962C8B-B14F-4D97-AF65-F5344CB8AC3E}">
        <p14:creationId xmlns:p14="http://schemas.microsoft.com/office/powerpoint/2010/main" val="1823677391"/>
      </p:ext>
    </p:extLst>
  </p:cSld>
  <p:clrMapOvr>
    <a:masterClrMapping/>
  </p:clrMapOvr>
  <p:transition spd="slow">
    <p:cut/>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Shape 603"/>
          <p:cNvSpPr txBox="1">
            <a:spLocks noGrp="1"/>
          </p:cNvSpPr>
          <p:nvPr>
            <p:ph type="title"/>
          </p:nvPr>
        </p:nvSpPr>
        <p:spPr>
          <a:prstGeom prst="rect">
            <a:avLst/>
          </a:prstGeom>
        </p:spPr>
        <p:txBody>
          <a:bodyPr vert="horz" lIns="91425" tIns="91425" rIns="91425" bIns="91425" rtlCol="0" anchor="ctr" anchorCtr="0">
            <a:noAutofit/>
          </a:bodyPr>
          <a:lstStyle/>
          <a:p>
            <a:pPr>
              <a:spcBef>
                <a:spcPts val="0"/>
              </a:spcBef>
            </a:pPr>
            <a:r>
              <a:rPr lang="en" dirty="0" err="1"/>
              <a:t>table.taxa_counts.txt</a:t>
            </a:r>
            <a:endParaRPr lang="en" dirty="0"/>
          </a:p>
        </p:txBody>
      </p:sp>
      <p:pic>
        <p:nvPicPr>
          <p:cNvPr id="604" name="Shape 604"/>
          <p:cNvPicPr preferRelativeResize="0"/>
          <p:nvPr/>
        </p:nvPicPr>
        <p:blipFill>
          <a:blip r:embed="rId3">
            <a:alphaModFix/>
          </a:blip>
          <a:stretch>
            <a:fillRect/>
          </a:stretch>
        </p:blipFill>
        <p:spPr>
          <a:xfrm>
            <a:off x="1342100" y="2096124"/>
            <a:ext cx="2315600" cy="3711374"/>
          </a:xfrm>
          <a:prstGeom prst="rect">
            <a:avLst/>
          </a:prstGeom>
          <a:noFill/>
          <a:ln>
            <a:noFill/>
          </a:ln>
        </p:spPr>
      </p:pic>
      <p:sp>
        <p:nvSpPr>
          <p:cNvPr id="605" name="Shape 605"/>
          <p:cNvSpPr txBox="1"/>
          <p:nvPr/>
        </p:nvSpPr>
        <p:spPr>
          <a:xfrm>
            <a:off x="4316350" y="3344825"/>
            <a:ext cx="3657600" cy="708000"/>
          </a:xfrm>
          <a:prstGeom prst="rect">
            <a:avLst/>
          </a:prstGeom>
          <a:noFill/>
          <a:ln>
            <a:noFill/>
          </a:ln>
        </p:spPr>
        <p:txBody>
          <a:bodyPr lIns="91425" tIns="91425" rIns="91425" bIns="91425" anchor="t" anchorCtr="0">
            <a:noAutofit/>
          </a:bodyPr>
          <a:lstStyle/>
          <a:p>
            <a:r>
              <a:rPr lang="en"/>
              <a:t>Summary of each classification and the number of counts for that level across all samples </a:t>
            </a:r>
          </a:p>
        </p:txBody>
      </p:sp>
    </p:spTree>
    <p:extLst>
      <p:ext uri="{BB962C8B-B14F-4D97-AF65-F5344CB8AC3E}">
        <p14:creationId xmlns:p14="http://schemas.microsoft.com/office/powerpoint/2010/main" val="641754329"/>
      </p:ext>
    </p:extLst>
  </p:cSld>
  <p:clrMapOvr>
    <a:masterClrMapping/>
  </p:clrMapOvr>
  <p:transition spd="slow">
    <p:cut/>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Shape 616"/>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convert2ReadTo4Read</a:t>
            </a:r>
          </a:p>
        </p:txBody>
      </p:sp>
      <p:sp>
        <p:nvSpPr>
          <p:cNvPr id="617" name="Shape 617"/>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dirty="0"/>
              <a:t>Back-converts a set of 2 Illumina paired-end files that have already been preprocessed by </a:t>
            </a:r>
            <a:r>
              <a:rPr lang="en" sz="2400" i="1" dirty="0" err="1"/>
              <a:t>dbcAmplicons</a:t>
            </a:r>
            <a:r>
              <a:rPr lang="en" sz="2400" i="1" dirty="0"/>
              <a:t> </a:t>
            </a:r>
            <a:r>
              <a:rPr lang="en" sz="2400" dirty="0"/>
              <a:t>into 4 reads, splitting the 2 barcodes into separate reads.</a:t>
            </a:r>
          </a:p>
          <a:p>
            <a:pPr>
              <a:buNone/>
            </a:pPr>
            <a:endParaRPr sz="2400" dirty="0"/>
          </a:p>
          <a:p>
            <a:pPr>
              <a:buNone/>
            </a:pPr>
            <a:r>
              <a:rPr lang="en" sz="2400" dirty="0"/>
              <a:t>Useful for reprocessing datasets and analyzing barcode counts.</a:t>
            </a:r>
          </a:p>
        </p:txBody>
      </p:sp>
    </p:spTree>
    <p:extLst>
      <p:ext uri="{BB962C8B-B14F-4D97-AF65-F5344CB8AC3E}">
        <p14:creationId xmlns:p14="http://schemas.microsoft.com/office/powerpoint/2010/main" val="1413677053"/>
      </p:ext>
    </p:extLst>
  </p:cSld>
  <p:clrMapOvr>
    <a:masterClrMapping/>
  </p:clrMapOvr>
  <p:transition spd="slow">
    <p:cut/>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prstGeom prst="rect">
            <a:avLst/>
          </a:prstGeom>
        </p:spPr>
        <p:txBody>
          <a:bodyPr vert="horz" lIns="91425" tIns="91425" rIns="91425" bIns="91425" rtlCol="0" anchor="ctr" anchorCtr="0">
            <a:noAutofit/>
          </a:bodyPr>
          <a:lstStyle/>
          <a:p>
            <a:r>
              <a:rPr lang="en" sz="2800" dirty="0" err="1">
                <a:solidFill>
                  <a:schemeClr val="bg1"/>
                </a:solidFill>
              </a:rPr>
              <a:t>splitReadsBySample</a:t>
            </a:r>
            <a:endParaRPr lang="en" sz="2800" dirty="0">
              <a:solidFill>
                <a:schemeClr val="bg1"/>
              </a:solidFill>
            </a:endParaRPr>
          </a:p>
          <a:p>
            <a:r>
              <a:rPr lang="en" sz="2400" dirty="0">
                <a:solidFill>
                  <a:schemeClr val="bg1"/>
                </a:solidFill>
              </a:rPr>
              <a:t>(upload to SRA)</a:t>
            </a:r>
          </a:p>
        </p:txBody>
      </p:sp>
      <p:sp>
        <p:nvSpPr>
          <p:cNvPr id="623" name="Shape 623"/>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sz="2400"/>
              <a:t>Takes processed reads from </a:t>
            </a:r>
            <a:r>
              <a:rPr lang="en" sz="2400" i="1"/>
              <a:t>dbcAmplicons </a:t>
            </a:r>
            <a:r>
              <a:rPr lang="en" sz="2400"/>
              <a:t>and bins each read by its sample ID. If no sample IDs are assigned, reads will be split by individual barcode. </a:t>
            </a:r>
          </a:p>
          <a:p>
            <a:pPr>
              <a:buNone/>
            </a:pPr>
            <a:endParaRPr sz="2400"/>
          </a:p>
          <a:p>
            <a:pPr>
              <a:buNone/>
            </a:pPr>
            <a:r>
              <a:rPr lang="en" sz="2400"/>
              <a:t>Each sample receives a Read 1 and Read 2.</a:t>
            </a:r>
          </a:p>
          <a:p>
            <a:pPr>
              <a:buNone/>
            </a:pPr>
            <a:endParaRPr sz="2400"/>
          </a:p>
          <a:p>
            <a:pPr>
              <a:buNone/>
            </a:pPr>
            <a:r>
              <a:rPr lang="en" sz="2400"/>
              <a:t>Designed for easy upload to the SRA</a:t>
            </a:r>
          </a:p>
        </p:txBody>
      </p:sp>
    </p:spTree>
    <p:extLst>
      <p:ext uri="{BB962C8B-B14F-4D97-AF65-F5344CB8AC3E}">
        <p14:creationId xmlns:p14="http://schemas.microsoft.com/office/powerpoint/2010/main" val="1504032253"/>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965" y="273629"/>
            <a:ext cx="8261555" cy="1143480"/>
          </a:xfrm>
        </p:spPr>
        <p:txBody>
          <a:bodyPr/>
          <a:lstStyle/>
          <a:p>
            <a:r>
              <a:rPr lang="en-US" dirty="0" smtClean="0"/>
              <a:t>Stage 1: define the question</a:t>
            </a:r>
            <a:endParaRPr lang="en-US" dirty="0"/>
          </a:p>
        </p:txBody>
      </p:sp>
      <p:sp>
        <p:nvSpPr>
          <p:cNvPr id="3" name="Rectangle 2"/>
          <p:cNvSpPr/>
          <p:nvPr/>
        </p:nvSpPr>
        <p:spPr>
          <a:xfrm>
            <a:off x="1254240" y="1977480"/>
            <a:ext cx="5491568" cy="539058"/>
          </a:xfrm>
          <a:prstGeom prst="rect">
            <a:avLst/>
          </a:prstGeom>
        </p:spPr>
        <p:txBody>
          <a:bodyPr wrap="none">
            <a:spAutoFit/>
          </a:bodyPr>
          <a:lstStyle/>
          <a:p>
            <a:pPr marL="466567" indent="-466567">
              <a:buFont typeface="+mj-lt"/>
              <a:buAutoNum type="arabicPeriod"/>
            </a:pPr>
            <a:r>
              <a:rPr lang="en-US" sz="2903" dirty="0">
                <a:solidFill>
                  <a:srgbClr val="0000FF"/>
                </a:solidFill>
              </a:rPr>
              <a:t>Define the question of interest</a:t>
            </a:r>
          </a:p>
        </p:txBody>
      </p:sp>
      <p:sp>
        <p:nvSpPr>
          <p:cNvPr id="4" name="TextBox 3"/>
          <p:cNvSpPr txBox="1"/>
          <p:nvPr/>
        </p:nvSpPr>
        <p:spPr>
          <a:xfrm>
            <a:off x="1323360" y="2806920"/>
            <a:ext cx="5529600" cy="3358868"/>
          </a:xfrm>
          <a:prstGeom prst="rect">
            <a:avLst/>
          </a:prstGeom>
          <a:noFill/>
        </p:spPr>
        <p:txBody>
          <a:bodyPr wrap="square" rtlCol="0">
            <a:spAutoFit/>
          </a:bodyPr>
          <a:lstStyle/>
          <a:p>
            <a:r>
              <a:rPr lang="en-US" sz="2177" b="1" dirty="0">
                <a:solidFill>
                  <a:srgbClr val="000090"/>
                </a:solidFill>
              </a:rPr>
              <a:t>Begin with the end in mind!</a:t>
            </a:r>
          </a:p>
          <a:p>
            <a:r>
              <a:rPr lang="en-US" sz="2177" dirty="0">
                <a:solidFill>
                  <a:srgbClr val="000000"/>
                </a:solidFill>
              </a:rPr>
              <a:t>	what is the question</a:t>
            </a:r>
          </a:p>
          <a:p>
            <a:r>
              <a:rPr lang="en-US" sz="2177" dirty="0">
                <a:solidFill>
                  <a:srgbClr val="000000"/>
                </a:solidFill>
              </a:rPr>
              <a:t>	how are we to know we are successful</a:t>
            </a:r>
          </a:p>
          <a:p>
            <a:r>
              <a:rPr lang="en-US" sz="2177" dirty="0">
                <a:solidFill>
                  <a:srgbClr val="000000"/>
                </a:solidFill>
              </a:rPr>
              <a:t>	what are our expectations</a:t>
            </a:r>
          </a:p>
          <a:p>
            <a:endParaRPr lang="en-US" sz="2177" dirty="0">
              <a:solidFill>
                <a:srgbClr val="000000"/>
              </a:solidFill>
            </a:endParaRPr>
          </a:p>
          <a:p>
            <a:r>
              <a:rPr lang="en-US" sz="2177" b="1" dirty="0">
                <a:solidFill>
                  <a:srgbClr val="000000"/>
                </a:solidFill>
              </a:rPr>
              <a:t>	dictates </a:t>
            </a:r>
          </a:p>
          <a:p>
            <a:r>
              <a:rPr lang="en-US" sz="2177" dirty="0">
                <a:solidFill>
                  <a:srgbClr val="000000"/>
                </a:solidFill>
              </a:rPr>
              <a:t>	the data that should be collected</a:t>
            </a:r>
          </a:p>
          <a:p>
            <a:r>
              <a:rPr lang="en-US" sz="2177" dirty="0">
                <a:solidFill>
                  <a:srgbClr val="000000"/>
                </a:solidFill>
              </a:rPr>
              <a:t>	the features being analyzed</a:t>
            </a:r>
          </a:p>
          <a:p>
            <a:r>
              <a:rPr lang="en-US" sz="2177" dirty="0">
                <a:solidFill>
                  <a:srgbClr val="000000"/>
                </a:solidFill>
              </a:rPr>
              <a:t>	which algorithms should be use</a:t>
            </a:r>
            <a:r>
              <a:rPr lang="en-US" sz="1633" dirty="0"/>
              <a:t>		</a:t>
            </a:r>
          </a:p>
          <a:p>
            <a:r>
              <a:rPr lang="en-US" sz="1633" dirty="0"/>
              <a:t>	</a:t>
            </a:r>
          </a:p>
        </p:txBody>
      </p:sp>
    </p:spTree>
    <p:extLst>
      <p:ext uri="{BB962C8B-B14F-4D97-AF65-F5344CB8AC3E}">
        <p14:creationId xmlns:p14="http://schemas.microsoft.com/office/powerpoint/2010/main" val="4371618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3629"/>
            <a:ext cx="8633012" cy="1143480"/>
          </a:xfrm>
        </p:spPr>
        <p:txBody>
          <a:bodyPr/>
          <a:lstStyle/>
          <a:p>
            <a:r>
              <a:rPr lang="en-US" dirty="0" smtClean="0"/>
              <a:t>Stages 2-4: Collecting and Cleaning</a:t>
            </a:r>
            <a:endParaRPr lang="en-US" dirty="0"/>
          </a:p>
        </p:txBody>
      </p:sp>
      <p:sp>
        <p:nvSpPr>
          <p:cNvPr id="3" name="Rectangle 2"/>
          <p:cNvSpPr/>
          <p:nvPr/>
        </p:nvSpPr>
        <p:spPr>
          <a:xfrm>
            <a:off x="1185120" y="1908361"/>
            <a:ext cx="4570560" cy="1432508"/>
          </a:xfrm>
          <a:prstGeom prst="rect">
            <a:avLst/>
          </a:prstGeom>
        </p:spPr>
        <p:txBody>
          <a:bodyPr>
            <a:spAutoFit/>
          </a:bodyPr>
          <a:lstStyle/>
          <a:p>
            <a:pPr marL="466567" indent="-466567">
              <a:buFont typeface="+mj-lt"/>
              <a:buAutoNum type="arabicPeriod" startAt="2"/>
            </a:pPr>
            <a:r>
              <a:rPr lang="en-US" sz="2903" dirty="0">
                <a:solidFill>
                  <a:srgbClr val="008000"/>
                </a:solidFill>
              </a:rPr>
              <a:t>Get the data</a:t>
            </a:r>
          </a:p>
          <a:p>
            <a:pPr marL="466567" indent="-466567">
              <a:buFont typeface="+mj-lt"/>
              <a:buAutoNum type="arabicPeriod" startAt="2"/>
            </a:pPr>
            <a:r>
              <a:rPr lang="en-US" sz="2903" dirty="0">
                <a:solidFill>
                  <a:srgbClr val="008000"/>
                </a:solidFill>
              </a:rPr>
              <a:t>Clean the data</a:t>
            </a:r>
          </a:p>
          <a:p>
            <a:pPr marL="466567" indent="-466567">
              <a:buFont typeface="+mj-lt"/>
              <a:buAutoNum type="arabicPeriod" startAt="2"/>
            </a:pPr>
            <a:r>
              <a:rPr lang="en-US" sz="2903" dirty="0">
                <a:solidFill>
                  <a:srgbClr val="008000"/>
                </a:solidFill>
              </a:rPr>
              <a:t>Explore the data</a:t>
            </a:r>
          </a:p>
        </p:txBody>
      </p:sp>
      <p:sp>
        <p:nvSpPr>
          <p:cNvPr id="4" name="TextBox 3"/>
          <p:cNvSpPr txBox="1"/>
          <p:nvPr/>
        </p:nvSpPr>
        <p:spPr>
          <a:xfrm>
            <a:off x="1185120" y="3498120"/>
            <a:ext cx="4700160" cy="2102499"/>
          </a:xfrm>
          <a:prstGeom prst="rect">
            <a:avLst/>
          </a:prstGeom>
          <a:noFill/>
        </p:spPr>
        <p:txBody>
          <a:bodyPr wrap="square" rtlCol="0">
            <a:spAutoFit/>
          </a:bodyPr>
          <a:lstStyle/>
          <a:p>
            <a:r>
              <a:rPr lang="en-US" sz="2177" b="1" dirty="0">
                <a:solidFill>
                  <a:srgbClr val="000090"/>
                </a:solidFill>
              </a:rPr>
              <a:t>Know your data!</a:t>
            </a:r>
          </a:p>
          <a:p>
            <a:pPr marL="368645" indent="-368645"/>
            <a:r>
              <a:rPr lang="en-US" sz="2177" dirty="0"/>
              <a:t>	know what the source was</a:t>
            </a:r>
          </a:p>
          <a:p>
            <a:pPr marL="368645" indent="-368645"/>
            <a:r>
              <a:rPr lang="en-US" sz="2177" dirty="0"/>
              <a:t>	technical processing in producing data (bias, artifacts, etc.)</a:t>
            </a:r>
          </a:p>
          <a:p>
            <a:pPr marL="368645" indent="-368645"/>
            <a:r>
              <a:rPr lang="en-US" sz="2177" dirty="0"/>
              <a:t>	“Data Profiling”</a:t>
            </a:r>
          </a:p>
          <a:p>
            <a:r>
              <a:rPr lang="en-US" sz="2177" dirty="0"/>
              <a:t>	</a:t>
            </a:r>
          </a:p>
        </p:txBody>
      </p:sp>
      <p:sp>
        <p:nvSpPr>
          <p:cNvPr id="5" name="TextBox 4"/>
          <p:cNvSpPr txBox="1"/>
          <p:nvPr/>
        </p:nvSpPr>
        <p:spPr>
          <a:xfrm>
            <a:off x="1185120" y="5433480"/>
            <a:ext cx="7948800" cy="1097416"/>
          </a:xfrm>
          <a:prstGeom prst="rect">
            <a:avLst/>
          </a:prstGeom>
          <a:noFill/>
        </p:spPr>
        <p:txBody>
          <a:bodyPr wrap="square" rtlCol="0">
            <a:spAutoFit/>
          </a:bodyPr>
          <a:lstStyle/>
          <a:p>
            <a:r>
              <a:rPr lang="en-US" sz="2177" b="1" dirty="0">
                <a:solidFill>
                  <a:srgbClr val="000090"/>
                </a:solidFill>
              </a:rPr>
              <a:t>Data are never perfect but love your data anyway!</a:t>
            </a:r>
          </a:p>
          <a:p>
            <a:pPr marL="368645" indent="-368645"/>
            <a:r>
              <a:rPr lang="en-US" sz="2177" dirty="0"/>
              <a:t>	the collection of massive data sets often leads to unusual , surprising, unexpected and even outrageous. </a:t>
            </a:r>
          </a:p>
        </p:txBody>
      </p:sp>
      <p:pic>
        <p:nvPicPr>
          <p:cNvPr id="6" name="Picture 5" descr="ur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8560" y="2323080"/>
            <a:ext cx="2396160" cy="1566720"/>
          </a:xfrm>
          <a:prstGeom prst="rect">
            <a:avLst/>
          </a:prstGeom>
        </p:spPr>
      </p:pic>
    </p:spTree>
    <p:extLst>
      <p:ext uri="{BB962C8B-B14F-4D97-AF65-F5344CB8AC3E}">
        <p14:creationId xmlns:p14="http://schemas.microsoft.com/office/powerpoint/2010/main" val="8375389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06" y="273629"/>
            <a:ext cx="8221214" cy="1143480"/>
          </a:xfrm>
        </p:spPr>
        <p:txBody>
          <a:bodyPr/>
          <a:lstStyle/>
          <a:p>
            <a:r>
              <a:rPr lang="en-US" dirty="0" smtClean="0"/>
              <a:t>Stage 5: Analyzing the data</a:t>
            </a:r>
            <a:endParaRPr lang="en-US" dirty="0"/>
          </a:p>
        </p:txBody>
      </p:sp>
      <p:sp>
        <p:nvSpPr>
          <p:cNvPr id="7" name="Rectangle 6"/>
          <p:cNvSpPr/>
          <p:nvPr/>
        </p:nvSpPr>
        <p:spPr>
          <a:xfrm>
            <a:off x="1323360" y="2046600"/>
            <a:ext cx="3967753" cy="539058"/>
          </a:xfrm>
          <a:prstGeom prst="rect">
            <a:avLst/>
          </a:prstGeom>
        </p:spPr>
        <p:txBody>
          <a:bodyPr wrap="none">
            <a:spAutoFit/>
          </a:bodyPr>
          <a:lstStyle/>
          <a:p>
            <a:pPr marL="466567" indent="-466567">
              <a:buFont typeface="+mj-lt"/>
              <a:buAutoNum type="arabicPeriod" startAt="5"/>
            </a:pPr>
            <a:r>
              <a:rPr lang="en-US" sz="2903" dirty="0">
                <a:solidFill>
                  <a:srgbClr val="FF0000"/>
                </a:solidFill>
              </a:rPr>
              <a:t>Fit statistical models</a:t>
            </a:r>
          </a:p>
        </p:txBody>
      </p:sp>
      <p:sp>
        <p:nvSpPr>
          <p:cNvPr id="8" name="Rectangle 7"/>
          <p:cNvSpPr/>
          <p:nvPr/>
        </p:nvSpPr>
        <p:spPr>
          <a:xfrm>
            <a:off x="1323360" y="2684638"/>
            <a:ext cx="7326720" cy="762388"/>
          </a:xfrm>
          <a:prstGeom prst="rect">
            <a:avLst/>
          </a:prstGeom>
        </p:spPr>
        <p:txBody>
          <a:bodyPr wrap="square">
            <a:spAutoFit/>
          </a:bodyPr>
          <a:lstStyle/>
          <a:p>
            <a:r>
              <a:rPr lang="en-US" sz="2177" b="1" dirty="0">
                <a:solidFill>
                  <a:srgbClr val="000090"/>
                </a:solidFill>
              </a:rPr>
              <a:t>Over fitting is a sin against data science!</a:t>
            </a:r>
          </a:p>
          <a:p>
            <a:r>
              <a:rPr lang="en-US" sz="2177" b="1" dirty="0"/>
              <a:t>	</a:t>
            </a:r>
            <a:r>
              <a:rPr lang="en-US" sz="2177" dirty="0"/>
              <a:t>Model’s should not be over-complicated</a:t>
            </a:r>
            <a:endParaRPr lang="en-US" sz="2177" b="1" dirty="0"/>
          </a:p>
        </p:txBody>
      </p:sp>
      <p:sp>
        <p:nvSpPr>
          <p:cNvPr id="9" name="Rectangle 8"/>
          <p:cNvSpPr/>
          <p:nvPr/>
        </p:nvSpPr>
        <p:spPr>
          <a:xfrm>
            <a:off x="383593" y="3790741"/>
            <a:ext cx="4907520" cy="2554545"/>
          </a:xfrm>
          <a:prstGeom prst="rect">
            <a:avLst/>
          </a:prstGeom>
        </p:spPr>
        <p:txBody>
          <a:bodyPr wrap="square">
            <a:spAutoFit/>
          </a:bodyPr>
          <a:lstStyle/>
          <a:p>
            <a:pPr marL="259204" indent="-259204">
              <a:buFont typeface="Arial"/>
              <a:buChar char="•"/>
            </a:pPr>
            <a:r>
              <a:rPr lang="en-US" sz="2000" dirty="0"/>
              <a:t>If the data scientist has done their job correctly the statistical models don't need to be incredibly complicated to identify important relationships</a:t>
            </a:r>
          </a:p>
          <a:p>
            <a:pPr marL="259204" indent="-259204">
              <a:buFont typeface="Arial"/>
              <a:buChar char="•"/>
            </a:pPr>
            <a:r>
              <a:rPr lang="en-US" sz="2000" dirty="0"/>
              <a:t>In fact, if a complicated statistical model seems necessary, it often means that you don't have the right data to answer the question you really want to answer.</a:t>
            </a:r>
          </a:p>
        </p:txBody>
      </p:sp>
      <p:pic>
        <p:nvPicPr>
          <p:cNvPr id="10" name="Picture 9"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1440" y="4140653"/>
            <a:ext cx="3594240" cy="1854720"/>
          </a:xfrm>
          <a:prstGeom prst="rect">
            <a:avLst/>
          </a:prstGeom>
        </p:spPr>
      </p:pic>
    </p:spTree>
    <p:extLst>
      <p:ext uri="{BB962C8B-B14F-4D97-AF65-F5344CB8AC3E}">
        <p14:creationId xmlns:p14="http://schemas.microsoft.com/office/powerpoint/2010/main" val="19087051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29" y="273629"/>
            <a:ext cx="8328791" cy="1143480"/>
          </a:xfrm>
        </p:spPr>
        <p:txBody>
          <a:bodyPr/>
          <a:lstStyle/>
          <a:p>
            <a:r>
              <a:rPr lang="en-US" dirty="0" smtClean="0"/>
              <a:t>Stages 6-7</a:t>
            </a:r>
            <a:r>
              <a:rPr lang="en-US" smtClean="0"/>
              <a:t>: Communicating </a:t>
            </a:r>
            <a:r>
              <a:rPr lang="en-US" dirty="0" smtClean="0"/>
              <a:t>your results</a:t>
            </a:r>
            <a:endParaRPr lang="en-US" dirty="0"/>
          </a:p>
        </p:txBody>
      </p:sp>
      <p:sp>
        <p:nvSpPr>
          <p:cNvPr id="5" name="Rectangle 4"/>
          <p:cNvSpPr/>
          <p:nvPr/>
        </p:nvSpPr>
        <p:spPr>
          <a:xfrm>
            <a:off x="1046880" y="1839240"/>
            <a:ext cx="6842880" cy="985783"/>
          </a:xfrm>
          <a:prstGeom prst="rect">
            <a:avLst/>
          </a:prstGeom>
        </p:spPr>
        <p:txBody>
          <a:bodyPr wrap="square">
            <a:spAutoFit/>
          </a:bodyPr>
          <a:lstStyle/>
          <a:p>
            <a:pPr marL="466567" indent="-466567">
              <a:buFont typeface="+mj-lt"/>
              <a:buAutoNum type="arabicPeriod" startAt="6"/>
            </a:pPr>
            <a:r>
              <a:rPr lang="en-US" sz="2903" dirty="0">
                <a:solidFill>
                  <a:srgbClr val="660066"/>
                </a:solidFill>
              </a:rPr>
              <a:t>Communicate the results</a:t>
            </a:r>
          </a:p>
          <a:p>
            <a:pPr marL="466567" indent="-466567">
              <a:buFont typeface="+mj-lt"/>
              <a:buAutoNum type="arabicPeriod" startAt="6"/>
            </a:pPr>
            <a:r>
              <a:rPr lang="en-US" sz="2903" dirty="0">
                <a:solidFill>
                  <a:srgbClr val="660066"/>
                </a:solidFill>
              </a:rPr>
              <a:t>Make your analysis reproducible</a:t>
            </a:r>
          </a:p>
        </p:txBody>
      </p:sp>
      <p:sp>
        <p:nvSpPr>
          <p:cNvPr id="6" name="TextBox 5"/>
          <p:cNvSpPr txBox="1"/>
          <p:nvPr/>
        </p:nvSpPr>
        <p:spPr>
          <a:xfrm>
            <a:off x="1046880" y="3429000"/>
            <a:ext cx="5875200" cy="2437527"/>
          </a:xfrm>
          <a:prstGeom prst="rect">
            <a:avLst/>
          </a:prstGeom>
          <a:noFill/>
        </p:spPr>
        <p:txBody>
          <a:bodyPr wrap="square" rtlCol="0">
            <a:spAutoFit/>
          </a:bodyPr>
          <a:lstStyle/>
          <a:p>
            <a:r>
              <a:rPr lang="en-US" sz="2177" b="1" dirty="0">
                <a:solidFill>
                  <a:srgbClr val="000090"/>
                </a:solidFill>
              </a:rPr>
              <a:t>Remember that this is ‘science’!</a:t>
            </a:r>
          </a:p>
          <a:p>
            <a:pPr marL="414726" indent="-414726"/>
            <a:r>
              <a:rPr lang="en-US" sz="2177" dirty="0"/>
              <a:t>	We are experimenting with data selections, processing, algorithms, ensembles of algorithms, measurements, models. At some point these </a:t>
            </a:r>
            <a:r>
              <a:rPr lang="en-US" sz="2177" b="1" i="1" dirty="0"/>
              <a:t>must all be tested for validity and applicability</a:t>
            </a:r>
            <a:r>
              <a:rPr lang="en-US" sz="2177" dirty="0"/>
              <a:t> to the problem you are trying to solve.</a:t>
            </a:r>
          </a:p>
        </p:txBody>
      </p:sp>
      <p:pic>
        <p:nvPicPr>
          <p:cNvPr id="7" name="Picture 6" descr="w1408.jpg"/>
          <p:cNvPicPr>
            <a:picLocks noChangeAspect="1"/>
          </p:cNvPicPr>
          <p:nvPr/>
        </p:nvPicPr>
        <p:blipFill rotWithShape="1">
          <a:blip r:embed="rId2">
            <a:extLst>
              <a:ext uri="{28A0092B-C50C-407E-A947-70E740481C1C}">
                <a14:useLocalDpi xmlns:a14="http://schemas.microsoft.com/office/drawing/2010/main" val="0"/>
              </a:ext>
            </a:extLst>
          </a:blip>
          <a:srcRect t="19225" b="-3157"/>
          <a:stretch/>
        </p:blipFill>
        <p:spPr>
          <a:xfrm rot="5400000">
            <a:off x="5825539" y="3209907"/>
            <a:ext cx="4128441" cy="2004480"/>
          </a:xfrm>
          <a:prstGeom prst="rect">
            <a:avLst/>
          </a:prstGeom>
        </p:spPr>
      </p:pic>
    </p:spTree>
    <p:extLst>
      <p:ext uri="{BB962C8B-B14F-4D97-AF65-F5344CB8AC3E}">
        <p14:creationId xmlns:p14="http://schemas.microsoft.com/office/powerpoint/2010/main" val="20698483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094" y="273629"/>
            <a:ext cx="8167426" cy="1143480"/>
          </a:xfrm>
        </p:spPr>
        <p:txBody>
          <a:bodyPr/>
          <a:lstStyle/>
          <a:p>
            <a:r>
              <a:rPr lang="en-US" dirty="0" smtClean="0"/>
              <a:t>Bioinformatics done well</a:t>
            </a:r>
            <a:endParaRPr lang="en-US" dirty="0"/>
          </a:p>
        </p:txBody>
      </p:sp>
      <p:sp>
        <p:nvSpPr>
          <p:cNvPr id="5" name="TextBox 4"/>
          <p:cNvSpPr txBox="1"/>
          <p:nvPr/>
        </p:nvSpPr>
        <p:spPr>
          <a:xfrm>
            <a:off x="789501" y="2371393"/>
            <a:ext cx="7672320" cy="3685473"/>
          </a:xfrm>
          <a:prstGeom prst="rect">
            <a:avLst/>
          </a:prstGeom>
          <a:solidFill>
            <a:srgbClr val="0000FF">
              <a:alpha val="25000"/>
            </a:srgbClr>
          </a:solidFill>
          <a:ln>
            <a:solidFill>
              <a:srgbClr val="0000FF"/>
            </a:solidFill>
          </a:ln>
          <a:effectLst>
            <a:glow>
              <a:schemeClr val="accent1"/>
            </a:glow>
          </a:effectLst>
          <a:scene3d>
            <a:camera prst="orthographicFront"/>
            <a:lightRig rig="threePt" dir="t"/>
          </a:scene3d>
          <a:sp3d>
            <a:bevelT/>
          </a:sp3d>
        </p:spPr>
        <p:txBody>
          <a:bodyPr wrap="square" lIns="331776" tIns="331776" rIns="331776" bIns="331776" rtlCol="0">
            <a:spAutoFit/>
          </a:bodyPr>
          <a:lstStyle/>
          <a:p>
            <a:r>
              <a:rPr lang="en-US" sz="3266" b="1" dirty="0"/>
              <a:t>Data science done well looks easy – and that</a:t>
            </a:r>
            <a:r>
              <a:rPr lang="fr-FR" sz="3266" b="1" dirty="0"/>
              <a:t>’</a:t>
            </a:r>
            <a:r>
              <a:rPr lang="en-US" sz="3266" b="1" dirty="0"/>
              <a:t>s a big problem for data scientists</a:t>
            </a:r>
          </a:p>
          <a:p>
            <a:endParaRPr lang="en-US" sz="3266" b="1" dirty="0"/>
          </a:p>
          <a:p>
            <a:pPr algn="ctr"/>
            <a:r>
              <a:rPr lang="en-US" sz="3266" b="1" dirty="0" err="1"/>
              <a:t>simplystatistics.org</a:t>
            </a:r>
            <a:r>
              <a:rPr lang="en-US" sz="3266" b="1" dirty="0"/>
              <a:t> </a:t>
            </a:r>
          </a:p>
          <a:p>
            <a:pPr algn="ctr"/>
            <a:r>
              <a:rPr lang="en-US" sz="3266" b="1" dirty="0"/>
              <a:t>March 3, 2015 by Jeff Leek</a:t>
            </a:r>
          </a:p>
        </p:txBody>
      </p:sp>
    </p:spTree>
    <p:extLst>
      <p:ext uri="{BB962C8B-B14F-4D97-AF65-F5344CB8AC3E}">
        <p14:creationId xmlns:p14="http://schemas.microsoft.com/office/powerpoint/2010/main" val="852813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859" y="273629"/>
            <a:ext cx="8234661" cy="1143480"/>
          </a:xfrm>
        </p:spPr>
        <p:txBody>
          <a:bodyPr/>
          <a:lstStyle/>
          <a:p>
            <a:r>
              <a:rPr lang="en-US" dirty="0" smtClean="0"/>
              <a:t>Substrate</a:t>
            </a:r>
            <a:endParaRPr lang="en-US" dirty="0"/>
          </a:p>
        </p:txBody>
      </p:sp>
      <p:pic>
        <p:nvPicPr>
          <p:cNvPr id="3" name="Picture 2" descr="ima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080" y="3014280"/>
            <a:ext cx="2580480" cy="1257984"/>
          </a:xfrm>
          <a:prstGeom prst="rect">
            <a:avLst/>
          </a:prstGeom>
        </p:spPr>
      </p:pic>
      <p:sp>
        <p:nvSpPr>
          <p:cNvPr id="4" name="TextBox 3"/>
          <p:cNvSpPr txBox="1"/>
          <p:nvPr/>
        </p:nvSpPr>
        <p:spPr>
          <a:xfrm>
            <a:off x="5447520" y="1852413"/>
            <a:ext cx="2073600" cy="985783"/>
          </a:xfrm>
          <a:prstGeom prst="rect">
            <a:avLst/>
          </a:prstGeom>
          <a:noFill/>
        </p:spPr>
        <p:txBody>
          <a:bodyPr wrap="square" rtlCol="0">
            <a:spAutoFit/>
          </a:bodyPr>
          <a:lstStyle/>
          <a:p>
            <a:r>
              <a:rPr lang="en-US" sz="2903" dirty="0">
                <a:solidFill>
                  <a:srgbClr val="FF0000"/>
                </a:solidFill>
              </a:rPr>
              <a:t>Cluster</a:t>
            </a:r>
          </a:p>
          <a:p>
            <a:r>
              <a:rPr lang="en-US" sz="2903" dirty="0">
                <a:solidFill>
                  <a:srgbClr val="FF0000"/>
                </a:solidFill>
              </a:rPr>
              <a:t>Computing</a:t>
            </a:r>
          </a:p>
        </p:txBody>
      </p:sp>
      <p:pic>
        <p:nvPicPr>
          <p:cNvPr id="5" name="Picture 4" descr="imag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40" y="2530440"/>
            <a:ext cx="4101120" cy="1624320"/>
          </a:xfrm>
          <a:prstGeom prst="rect">
            <a:avLst/>
          </a:prstGeom>
        </p:spPr>
      </p:pic>
      <p:sp>
        <p:nvSpPr>
          <p:cNvPr id="6" name="TextBox 5"/>
          <p:cNvSpPr txBox="1"/>
          <p:nvPr/>
        </p:nvSpPr>
        <p:spPr>
          <a:xfrm>
            <a:off x="701280" y="1622332"/>
            <a:ext cx="2073600" cy="985783"/>
          </a:xfrm>
          <a:prstGeom prst="rect">
            <a:avLst/>
          </a:prstGeom>
          <a:noFill/>
        </p:spPr>
        <p:txBody>
          <a:bodyPr wrap="square" rtlCol="0">
            <a:spAutoFit/>
          </a:bodyPr>
          <a:lstStyle/>
          <a:p>
            <a:r>
              <a:rPr lang="en-US" sz="2903" dirty="0">
                <a:solidFill>
                  <a:srgbClr val="FF0000"/>
                </a:solidFill>
              </a:rPr>
              <a:t>Cloud</a:t>
            </a:r>
          </a:p>
          <a:p>
            <a:r>
              <a:rPr lang="en-US" sz="2903" dirty="0">
                <a:solidFill>
                  <a:srgbClr val="FF0000"/>
                </a:solidFill>
              </a:rPr>
              <a:t>Computing</a:t>
            </a:r>
          </a:p>
        </p:txBody>
      </p:sp>
      <p:pic>
        <p:nvPicPr>
          <p:cNvPr id="7" name="Picture 6" descr="4400143436_50bcd3843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280" y="4800685"/>
            <a:ext cx="2705760" cy="1818271"/>
          </a:xfrm>
          <a:prstGeom prst="rect">
            <a:avLst/>
          </a:prstGeom>
        </p:spPr>
      </p:pic>
      <p:sp>
        <p:nvSpPr>
          <p:cNvPr id="8" name="TextBox 7"/>
          <p:cNvSpPr txBox="1"/>
          <p:nvPr/>
        </p:nvSpPr>
        <p:spPr>
          <a:xfrm>
            <a:off x="701280" y="4285203"/>
            <a:ext cx="2073600" cy="539058"/>
          </a:xfrm>
          <a:prstGeom prst="rect">
            <a:avLst/>
          </a:prstGeom>
          <a:noFill/>
        </p:spPr>
        <p:txBody>
          <a:bodyPr wrap="square" rtlCol="0">
            <a:spAutoFit/>
          </a:bodyPr>
          <a:lstStyle/>
          <a:p>
            <a:r>
              <a:rPr lang="en-US" sz="2903" dirty="0">
                <a:solidFill>
                  <a:srgbClr val="FF0000"/>
                </a:solidFill>
              </a:rPr>
              <a:t>BAS</a:t>
            </a:r>
            <a:r>
              <a:rPr lang="en-US" sz="2903" baseline="30000" dirty="0">
                <a:solidFill>
                  <a:srgbClr val="FF0000"/>
                </a:solidFill>
              </a:rPr>
              <a:t>TM</a:t>
            </a:r>
          </a:p>
        </p:txBody>
      </p:sp>
      <p:pic>
        <p:nvPicPr>
          <p:cNvPr id="9" name="Picture 8" descr="ima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4080" y="5060154"/>
            <a:ext cx="1935360" cy="1299334"/>
          </a:xfrm>
          <a:prstGeom prst="rect">
            <a:avLst/>
          </a:prstGeom>
        </p:spPr>
      </p:pic>
      <p:sp>
        <p:nvSpPr>
          <p:cNvPr id="10" name="TextBox 9"/>
          <p:cNvSpPr txBox="1"/>
          <p:nvPr/>
        </p:nvSpPr>
        <p:spPr>
          <a:xfrm>
            <a:off x="5447520" y="4396680"/>
            <a:ext cx="3179520" cy="539058"/>
          </a:xfrm>
          <a:prstGeom prst="rect">
            <a:avLst/>
          </a:prstGeom>
          <a:noFill/>
        </p:spPr>
        <p:txBody>
          <a:bodyPr wrap="square" rtlCol="0">
            <a:spAutoFit/>
          </a:bodyPr>
          <a:lstStyle/>
          <a:p>
            <a:r>
              <a:rPr lang="en-US" sz="2903" dirty="0">
                <a:solidFill>
                  <a:srgbClr val="FF0000"/>
                </a:solidFill>
              </a:rPr>
              <a:t>Laptop &amp; Desktop</a:t>
            </a:r>
            <a:endParaRPr lang="en-US" sz="2903" baseline="30000" dirty="0">
              <a:solidFill>
                <a:srgbClr val="FF0000"/>
              </a:solidFill>
            </a:endParaRPr>
          </a:p>
        </p:txBody>
      </p:sp>
      <p:sp>
        <p:nvSpPr>
          <p:cNvPr id="11" name="TextBox 10"/>
          <p:cNvSpPr txBox="1"/>
          <p:nvPr/>
        </p:nvSpPr>
        <p:spPr>
          <a:xfrm>
            <a:off x="3244638" y="4201241"/>
            <a:ext cx="2626560" cy="929935"/>
          </a:xfrm>
          <a:prstGeom prst="rect">
            <a:avLst/>
          </a:prstGeom>
          <a:noFill/>
        </p:spPr>
        <p:txBody>
          <a:bodyPr wrap="square" rtlCol="0">
            <a:spAutoFit/>
          </a:bodyPr>
          <a:lstStyle/>
          <a:p>
            <a:pPr algn="ctr"/>
            <a:r>
              <a:rPr lang="en-US" sz="5443" b="1" dirty="0"/>
              <a:t>LINUX</a:t>
            </a:r>
          </a:p>
        </p:txBody>
      </p:sp>
      <p:pic>
        <p:nvPicPr>
          <p:cNvPr id="12" name="Picture 11" descr="img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6256" y="1562760"/>
            <a:ext cx="2360464" cy="1565091"/>
          </a:xfrm>
          <a:prstGeom prst="rect">
            <a:avLst/>
          </a:prstGeom>
        </p:spPr>
      </p:pic>
    </p:spTree>
    <p:extLst>
      <p:ext uri="{BB962C8B-B14F-4D97-AF65-F5344CB8AC3E}">
        <p14:creationId xmlns:p14="http://schemas.microsoft.com/office/powerpoint/2010/main" val="612020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86" y="273629"/>
            <a:ext cx="8264034" cy="1143480"/>
          </a:xfrm>
        </p:spPr>
        <p:txBody>
          <a:bodyPr/>
          <a:lstStyle/>
          <a:p>
            <a:r>
              <a:rPr lang="en-US" dirty="0" smtClean="0"/>
              <a:t>Environment</a:t>
            </a:r>
            <a:endParaRPr lang="en-US" dirty="0"/>
          </a:p>
        </p:txBody>
      </p:sp>
      <p:sp>
        <p:nvSpPr>
          <p:cNvPr id="7" name="TextBox 6"/>
          <p:cNvSpPr txBox="1"/>
          <p:nvPr/>
        </p:nvSpPr>
        <p:spPr>
          <a:xfrm>
            <a:off x="387486" y="1700976"/>
            <a:ext cx="7119360" cy="3777637"/>
          </a:xfrm>
          <a:prstGeom prst="rect">
            <a:avLst/>
          </a:prstGeom>
          <a:noFill/>
        </p:spPr>
        <p:txBody>
          <a:bodyPr wrap="square" rtlCol="0">
            <a:spAutoFit/>
          </a:bodyPr>
          <a:lstStyle/>
          <a:p>
            <a:r>
              <a:rPr lang="en-US" sz="2177" b="1" dirty="0"/>
              <a:t>“Command Line” and “Programming Languages”</a:t>
            </a:r>
          </a:p>
          <a:p>
            <a:endParaRPr lang="en-US" sz="2177" b="1" dirty="0"/>
          </a:p>
          <a:p>
            <a:r>
              <a:rPr lang="en-US" sz="2177" b="1" dirty="0"/>
              <a:t>	</a:t>
            </a:r>
          </a:p>
          <a:p>
            <a:endParaRPr lang="en-US" sz="2177" b="1" dirty="0"/>
          </a:p>
          <a:p>
            <a:endParaRPr lang="en-US" sz="2177" b="1" dirty="0"/>
          </a:p>
          <a:p>
            <a:endParaRPr lang="en-US" sz="2177" b="1" dirty="0"/>
          </a:p>
          <a:p>
            <a:r>
              <a:rPr lang="en-US" sz="2177" b="1" dirty="0" smtClean="0"/>
              <a:t>							Open </a:t>
            </a:r>
          </a:p>
          <a:p>
            <a:r>
              <a:rPr lang="en-US" sz="2177" b="1" dirty="0"/>
              <a:t>	</a:t>
            </a:r>
            <a:r>
              <a:rPr lang="en-US" sz="2177" b="1" dirty="0" smtClean="0"/>
              <a:t>							Source</a:t>
            </a:r>
            <a:endParaRPr lang="en-US" sz="2177" b="1" dirty="0"/>
          </a:p>
          <a:p>
            <a:endParaRPr lang="en-US" sz="2177" b="1" dirty="0"/>
          </a:p>
          <a:p>
            <a:r>
              <a:rPr lang="en-US" sz="2177" b="1" dirty="0"/>
              <a:t>VS </a:t>
            </a:r>
          </a:p>
          <a:p>
            <a:r>
              <a:rPr lang="en-US" sz="2177" b="1" dirty="0"/>
              <a:t>Bioinformatics Software Suite </a:t>
            </a:r>
          </a:p>
        </p:txBody>
      </p:sp>
      <p:grpSp>
        <p:nvGrpSpPr>
          <p:cNvPr id="19" name="Group 18"/>
          <p:cNvGrpSpPr/>
          <p:nvPr/>
        </p:nvGrpSpPr>
        <p:grpSpPr>
          <a:xfrm>
            <a:off x="518400" y="5222326"/>
            <a:ext cx="8133120" cy="1430146"/>
            <a:chOff x="2449512" y="2261917"/>
            <a:chExt cx="8966201" cy="1576636"/>
          </a:xfrm>
        </p:grpSpPr>
        <p:pic>
          <p:nvPicPr>
            <p:cNvPr id="8" name="Picture 7" descr="imag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6894" y="2261917"/>
              <a:ext cx="3678819" cy="1576636"/>
            </a:xfrm>
            <a:prstGeom prst="rect">
              <a:avLst/>
            </a:prstGeom>
          </p:spPr>
        </p:pic>
        <p:pic>
          <p:nvPicPr>
            <p:cNvPr id="9" name="Picture 8" descr="search.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9512" y="2560637"/>
              <a:ext cx="2032000" cy="1181100"/>
            </a:xfrm>
            <a:prstGeom prst="rect">
              <a:avLst/>
            </a:prstGeom>
          </p:spPr>
        </p:pic>
        <p:pic>
          <p:nvPicPr>
            <p:cNvPr id="16" name="Picture 15" descr="search.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1030" y="2714048"/>
              <a:ext cx="2832100" cy="784274"/>
            </a:xfrm>
            <a:prstGeom prst="rect">
              <a:avLst/>
            </a:prstGeom>
          </p:spPr>
        </p:pic>
      </p:grpSp>
      <p:grpSp>
        <p:nvGrpSpPr>
          <p:cNvPr id="18" name="Group 17"/>
          <p:cNvGrpSpPr/>
          <p:nvPr/>
        </p:nvGrpSpPr>
        <p:grpSpPr>
          <a:xfrm>
            <a:off x="518400" y="2224687"/>
            <a:ext cx="8133120" cy="2280960"/>
            <a:chOff x="925512" y="4618037"/>
            <a:chExt cx="8966200" cy="2514600"/>
          </a:xfrm>
        </p:grpSpPr>
        <p:pic>
          <p:nvPicPr>
            <p:cNvPr id="3" name="Picture 2" descr="searc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12" y="4618037"/>
              <a:ext cx="1295400" cy="1295400"/>
            </a:xfrm>
            <a:prstGeom prst="rect">
              <a:avLst/>
            </a:prstGeom>
          </p:spPr>
        </p:pic>
        <p:pic>
          <p:nvPicPr>
            <p:cNvPr id="5" name="Picture 4" descr="search.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7512" y="4618037"/>
              <a:ext cx="4394200" cy="1485900"/>
            </a:xfrm>
            <a:prstGeom prst="rect">
              <a:avLst/>
            </a:prstGeom>
          </p:spPr>
        </p:pic>
        <p:pic>
          <p:nvPicPr>
            <p:cNvPr id="10" name="Picture 9" descr="search.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4112" y="6218237"/>
              <a:ext cx="2857500" cy="825500"/>
            </a:xfrm>
            <a:prstGeom prst="rect">
              <a:avLst/>
            </a:prstGeom>
          </p:spPr>
        </p:pic>
        <p:pic>
          <p:nvPicPr>
            <p:cNvPr id="11" name="Picture 10" descr="search.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83312" y="6167977"/>
              <a:ext cx="3429000" cy="964660"/>
            </a:xfrm>
            <a:prstGeom prst="rect">
              <a:avLst/>
            </a:prstGeom>
          </p:spPr>
        </p:pic>
        <p:pic>
          <p:nvPicPr>
            <p:cNvPr id="17" name="Picture 16" descr="search.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6912" y="4732337"/>
              <a:ext cx="1879600" cy="1409700"/>
            </a:xfrm>
            <a:prstGeom prst="rect">
              <a:avLst/>
            </a:prstGeom>
          </p:spPr>
        </p:pic>
      </p:grpSp>
    </p:spTree>
    <p:extLst>
      <p:ext uri="{BB962C8B-B14F-4D97-AF65-F5344CB8AC3E}">
        <p14:creationId xmlns:p14="http://schemas.microsoft.com/office/powerpoint/2010/main" val="21255702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Bioinformaticians.</a:t>
            </a:r>
          </a:p>
          <a:p>
            <a:r>
              <a:rPr lang="en-US" dirty="0" smtClean="0"/>
              <a:t>My opinion is based on over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solidFill>
                  <a:srgbClr val="FF0000"/>
                </a:solidFill>
              </a:rPr>
              <a:t>Disclaimer</a:t>
            </a:r>
            <a:endParaRPr lang="en-US" dirty="0">
              <a:solidFill>
                <a:srgbClr val="FF0000"/>
              </a:solidFill>
            </a:endParaRPr>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a:t>
            </a:r>
            <a:r>
              <a:rPr lang="en-US" dirty="0" smtClean="0"/>
              <a:t>server [</a:t>
            </a:r>
            <a:r>
              <a:rPr lang="en-US" dirty="0" err="1" smtClean="0"/>
              <a:t>Metagenomics</a:t>
            </a:r>
            <a:r>
              <a:rPr lang="en-US" dirty="0" smtClean="0"/>
              <a:t>].</a:t>
            </a:r>
            <a:endParaRPr lang="en-US" dirty="0" smtClean="0"/>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Bioinformatics</a:t>
            </a:r>
            <a:endParaRPr lang="en-US" dirty="0"/>
          </a:p>
        </p:txBody>
      </p:sp>
      <p:sp>
        <p:nvSpPr>
          <p:cNvPr id="3" name="Content Placeholder 2"/>
          <p:cNvSpPr>
            <a:spLocks noGrp="1"/>
          </p:cNvSpPr>
          <p:nvPr>
            <p:ph idx="1"/>
          </p:nvPr>
        </p:nvSpPr>
        <p:spPr/>
        <p:txBody>
          <a:bodyPr/>
          <a:lstStyle/>
          <a:p>
            <a:pPr marL="342900" indent="-342900"/>
            <a:r>
              <a:rPr lang="en-US" dirty="0" smtClean="0"/>
              <a:t>Know and Understand the experiment</a:t>
            </a:r>
          </a:p>
          <a:p>
            <a:pPr marL="933134" lvl="1">
              <a:buFont typeface="Arial"/>
              <a:buChar char="•"/>
            </a:pPr>
            <a:r>
              <a:rPr lang="en-US" dirty="0" smtClean="0"/>
              <a:t>“The Question of Interest”</a:t>
            </a:r>
          </a:p>
          <a:p>
            <a:pPr marL="355600" indent="-342900"/>
            <a:r>
              <a:rPr lang="en-US" dirty="0" smtClean="0"/>
              <a:t>Develop a deep familiarity and understanding of the techniques/tools/methods</a:t>
            </a:r>
          </a:p>
          <a:p>
            <a:pPr marL="355600" indent="-342900"/>
            <a:r>
              <a:rPr lang="en-US" dirty="0" smtClean="0"/>
              <a:t>Build a set of assumptions/expectations</a:t>
            </a:r>
          </a:p>
          <a:p>
            <a:pPr marL="933134" lvl="1">
              <a:buFont typeface="Arial"/>
              <a:buChar char="•"/>
            </a:pPr>
            <a:r>
              <a:rPr lang="en-US" dirty="0" smtClean="0"/>
              <a:t>Mix of technical and biological</a:t>
            </a:r>
          </a:p>
          <a:p>
            <a:pPr marL="933134" lvl="1">
              <a:buFont typeface="Arial"/>
              <a:buChar char="•"/>
            </a:pPr>
            <a:r>
              <a:rPr lang="en-US" dirty="0" smtClean="0"/>
              <a:t>Spend your time testing your assumptions/expectations</a:t>
            </a:r>
          </a:p>
          <a:p>
            <a:pPr marL="933134" lvl="1">
              <a:buFont typeface="Arial"/>
              <a:buChar char="•"/>
            </a:pPr>
            <a:r>
              <a:rPr lang="en-US" dirty="0" smtClean="0"/>
              <a:t>Don’t spend your time finding the “best” software</a:t>
            </a:r>
          </a:p>
          <a:p>
            <a:pPr marL="355600" indent="-342900"/>
            <a:r>
              <a:rPr lang="en-US" dirty="0" smtClean="0"/>
              <a:t>Don’t under-estimate the time Bioinformatics may take</a:t>
            </a:r>
          </a:p>
          <a:p>
            <a:pPr marL="355600" indent="-342900"/>
            <a:r>
              <a:rPr lang="en-US" dirty="0" smtClean="0"/>
              <a:t>Be prepared to accept ‘failed’ experiments</a:t>
            </a:r>
            <a:endParaRPr lang="en-US" dirty="0"/>
          </a:p>
        </p:txBody>
      </p:sp>
    </p:spTree>
    <p:extLst>
      <p:ext uri="{BB962C8B-B14F-4D97-AF65-F5344CB8AC3E}">
        <p14:creationId xmlns:p14="http://schemas.microsoft.com/office/powerpoint/2010/main" val="16635539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45720" indent="0">
              <a:buNone/>
            </a:pPr>
            <a:r>
              <a:rPr lang="en-US" sz="2800" b="1" dirty="0"/>
              <a:t>The Bottom Line:</a:t>
            </a:r>
          </a:p>
          <a:p>
            <a:r>
              <a:rPr lang="en-US" sz="2400" dirty="0"/>
              <a:t>Spend the time (and money) planning and producing </a:t>
            </a:r>
            <a:r>
              <a:rPr lang="en-US" sz="2400" b="1" dirty="0">
                <a:solidFill>
                  <a:schemeClr val="tx1"/>
                </a:solidFill>
              </a:rPr>
              <a:t>good quality, accurate and sufficient data</a:t>
            </a:r>
            <a:r>
              <a:rPr lang="en-US" sz="2400" dirty="0">
                <a:solidFill>
                  <a:schemeClr val="tx1"/>
                </a:solidFill>
              </a:rPr>
              <a:t> </a:t>
            </a:r>
            <a:r>
              <a:rPr lang="en-US" sz="2400" dirty="0"/>
              <a:t>for your experiment.</a:t>
            </a:r>
          </a:p>
          <a:p>
            <a:endParaRPr lang="en-US" sz="2400" dirty="0"/>
          </a:p>
          <a:p>
            <a:r>
              <a:rPr lang="en-US" sz="2400" dirty="0"/>
              <a:t>Get to know to your data, develop and test expectations</a:t>
            </a:r>
          </a:p>
          <a:p>
            <a:endParaRPr lang="en-US" sz="2400" dirty="0"/>
          </a:p>
          <a:p>
            <a:r>
              <a:rPr lang="en-US" sz="2400" dirty="0"/>
              <a:t>Result, you’ll </a:t>
            </a:r>
            <a:r>
              <a:rPr lang="en-US" sz="2400" b="1" dirty="0">
                <a:solidFill>
                  <a:srgbClr val="000000"/>
                </a:solidFill>
              </a:rPr>
              <a:t>spend much less time </a:t>
            </a:r>
            <a:r>
              <a:rPr lang="en-US" sz="2400" dirty="0"/>
              <a:t>(and less money) extracting biological significance and results during analysis.</a:t>
            </a:r>
            <a:endParaRPr lang="en-US" sz="2400" kern="3000" dirty="0"/>
          </a:p>
          <a:p>
            <a:endParaRPr lang="en-US" dirty="0"/>
          </a:p>
        </p:txBody>
      </p:sp>
      <p:sp>
        <p:nvSpPr>
          <p:cNvPr id="2" name="Title 1"/>
          <p:cNvSpPr>
            <a:spLocks noGrp="1"/>
          </p:cNvSpPr>
          <p:nvPr>
            <p:ph type="title"/>
          </p:nvPr>
        </p:nvSpPr>
        <p:spPr/>
        <p:txBody>
          <a:bodyPr/>
          <a:lstStyle/>
          <a:p>
            <a:r>
              <a:rPr lang="en-US" dirty="0" smtClean="0"/>
              <a:t>THE Bottom Line</a:t>
            </a:r>
            <a:endParaRPr lang="en-US" dirty="0"/>
          </a:p>
        </p:txBody>
      </p:sp>
    </p:spTree>
    <p:extLst>
      <p:ext uri="{BB962C8B-B14F-4D97-AF65-F5344CB8AC3E}">
        <p14:creationId xmlns:p14="http://schemas.microsoft.com/office/powerpoint/2010/main" val="1633954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a:t>
            </a:r>
            <a:r>
              <a:rPr lang="en-US" dirty="0" smtClean="0"/>
              <a:t>repeat</a:t>
            </a:r>
            <a:endParaRPr lang="en-US" dirty="0"/>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r>
              <a:rPr lang="en-US" dirty="0" smtClean="0"/>
              <a:t>fragments </a:t>
            </a:r>
            <a:endParaRPr lang="en-US" dirty="0"/>
          </a:p>
          <a:p>
            <a:pPr lvl="1"/>
            <a:r>
              <a:rPr lang="en-US" dirty="0" smtClean="0"/>
              <a:t>‘Shorter' </a:t>
            </a:r>
            <a:r>
              <a:rPr lang="en-US" dirty="0"/>
              <a:t>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endParaRPr lang="en-US" dirty="0" smtClean="0"/>
          </a:p>
          <a:p>
            <a:r>
              <a:rPr lang="en-US" dirty="0" smtClean="0">
                <a:solidFill>
                  <a:srgbClr val="FF0000"/>
                </a:solidFill>
              </a:rPr>
              <a:t>700 Mb/day</a:t>
            </a:r>
            <a:endParaRPr lang="en-US" dirty="0">
              <a:solidFill>
                <a:srgbClr val="FF0000"/>
              </a:solidFill>
            </a:endParaRP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r>
              <a:rPr lang="en-US" sz="2400" dirty="0" smtClean="0">
                <a:solidFill>
                  <a:srgbClr val="FF0000"/>
                </a:solidFill>
              </a:rPr>
              <a:t>&gt; 400Gb/day</a:t>
            </a:r>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p>
          <a:p>
            <a:r>
              <a:rPr lang="en-US" dirty="0" smtClean="0">
                <a:solidFill>
                  <a:srgbClr val="FF0000"/>
                </a:solidFill>
              </a:rPr>
              <a:t>~ 64Gb/day</a:t>
            </a:r>
            <a:endParaRPr lang="en-US" dirty="0">
              <a:solidFill>
                <a:srgbClr val="FF0000"/>
              </a:solidFill>
            </a:endParaRPr>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Data Science</a:t>
            </a:r>
          </a:p>
          <a:p>
            <a:pPr marL="502920" indent="-457200">
              <a:buFont typeface="+mj-lt"/>
              <a:buAutoNum type="arabicPeriod"/>
            </a:pPr>
            <a:r>
              <a:rPr lang="en-US" dirty="0" smtClean="0"/>
              <a:t>Introduction to Sequencing</a:t>
            </a:r>
            <a:endParaRPr lang="en-US" dirty="0" smtClean="0"/>
          </a:p>
          <a:p>
            <a:pPr marL="502920" indent="-457200">
              <a:buFont typeface="+mj-lt"/>
              <a:buAutoNum type="arabicPeriod"/>
            </a:pPr>
            <a:r>
              <a:rPr lang="en-US" dirty="0" smtClean="0"/>
              <a:t>Experimental Design: community analysis</a:t>
            </a:r>
          </a:p>
          <a:p>
            <a:pPr marL="502920" indent="-457200">
              <a:buFont typeface="+mj-lt"/>
              <a:buAutoNum type="arabicPeriod"/>
            </a:pPr>
            <a:r>
              <a:rPr lang="en-US" dirty="0" smtClean="0"/>
              <a:t>Workshop example data</a:t>
            </a:r>
          </a:p>
          <a:p>
            <a:pPr marL="502920" indent="-457200">
              <a:buFont typeface="+mj-lt"/>
              <a:buAutoNum type="arabicPeriod"/>
            </a:pPr>
            <a:r>
              <a:rPr lang="en-US" dirty="0" smtClean="0"/>
              <a:t>The command line</a:t>
            </a:r>
          </a:p>
          <a:p>
            <a:pPr marL="502920" indent="-457200">
              <a:buFont typeface="+mj-lt"/>
              <a:buAutoNum type="arabicPeriod"/>
            </a:pPr>
            <a:r>
              <a:rPr lang="en-US" dirty="0" err="1" smtClean="0"/>
              <a:t>dbcAmplicons</a:t>
            </a:r>
            <a:r>
              <a:rPr lang="en-US" dirty="0" smtClean="0"/>
              <a:t>: Generating Amplicons</a:t>
            </a:r>
          </a:p>
          <a:p>
            <a:pPr marL="502920" indent="-457200">
              <a:buFont typeface="+mj-lt"/>
              <a:buAutoNum type="arabicPeriod"/>
            </a:pPr>
            <a:r>
              <a:rPr lang="en-US" dirty="0" err="1" smtClean="0"/>
              <a:t>dbcAmplicons</a:t>
            </a:r>
            <a:r>
              <a:rPr lang="en-US" dirty="0" smtClean="0"/>
              <a:t>: Python </a:t>
            </a:r>
            <a:r>
              <a:rPr lang="en-US" dirty="0" err="1" smtClean="0"/>
              <a:t>Applicatoin</a:t>
            </a:r>
            <a:endParaRPr lang="en-US" dirty="0" smtClean="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r>
              <a:rPr lang="en-US" dirty="0" smtClean="0">
                <a:solidFill>
                  <a:srgbClr val="FF0000"/>
                </a:solidFill>
              </a:rPr>
              <a:t>~ 2Gb/day (20Gb/day)</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a:t>
            </a:r>
            <a:r>
              <a:rPr lang="en-US" dirty="0" smtClean="0"/>
              <a:t>.</a:t>
            </a:r>
          </a:p>
          <a:p>
            <a:r>
              <a:rPr lang="en-US" dirty="0" smtClean="0">
                <a:solidFill>
                  <a:srgbClr val="FF0000"/>
                </a:solidFill>
              </a:rPr>
              <a:t>&gt; 1Gb </a:t>
            </a:r>
            <a:r>
              <a:rPr lang="en-US" dirty="0">
                <a:solidFill>
                  <a:srgbClr val="FF0000"/>
                </a:solidFill>
              </a:rPr>
              <a:t>per </a:t>
            </a:r>
            <a:r>
              <a:rPr lang="en-US" dirty="0" err="1" smtClean="0">
                <a:solidFill>
                  <a:srgbClr val="FF0000"/>
                </a:solidFill>
              </a:rPr>
              <a:t>flowcell</a:t>
            </a:r>
            <a:endParaRPr lang="en-US" dirty="0" smtClean="0">
              <a:solidFill>
                <a:srgbClr val="FF0000"/>
              </a:solidFill>
            </a:endParaRP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73854" y="2171062"/>
            <a:ext cx="1666534" cy="850180"/>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(50 - 300bp)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2 (50-300bp)</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 (</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 (</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Reduction</a:t>
            </a:r>
            <a:endParaRPr lang="en-US" dirty="0"/>
          </a:p>
        </p:txBody>
      </p:sp>
      <p:cxnSp>
        <p:nvCxnSpPr>
          <p:cNvPr id="10" name="Straight Arrow Connector 9"/>
          <p:cNvCxnSpPr/>
          <p:nvPr/>
        </p:nvCxnSpPr>
        <p:spPr bwMode="auto">
          <a:xfrm>
            <a:off x="7319809" y="2081019"/>
            <a:ext cx="0" cy="3318108"/>
          </a:xfrm>
          <a:prstGeom prst="straightConnector1">
            <a:avLst/>
          </a:prstGeom>
          <a:solidFill>
            <a:srgbClr val="00B8FF"/>
          </a:solidFill>
          <a:ln w="60325" cap="flat" cmpd="sng" algn="ctr">
            <a:solidFill>
              <a:srgbClr val="0000FF"/>
            </a:solidFill>
            <a:prstDash val="solid"/>
            <a:round/>
            <a:headEnd type="none" w="med" len="med"/>
            <a:tailEnd type="arrow"/>
          </a:ln>
          <a:effectLst/>
        </p:spPr>
      </p:cxnSp>
      <p:sp>
        <p:nvSpPr>
          <p:cNvPr id="12" name="TextBox 11"/>
          <p:cNvSpPr txBox="1"/>
          <p:nvPr/>
        </p:nvSpPr>
        <p:spPr>
          <a:xfrm rot="5400000">
            <a:off x="6536317" y="3516418"/>
            <a:ext cx="2177510" cy="343620"/>
          </a:xfrm>
          <a:prstGeom prst="rect">
            <a:avLst/>
          </a:prstGeom>
          <a:noFill/>
        </p:spPr>
        <p:txBody>
          <a:bodyPr wrap="square" rtlCol="0">
            <a:spAutoFit/>
          </a:bodyPr>
          <a:lstStyle/>
          <a:p>
            <a:r>
              <a:rPr lang="en-US" sz="1633" b="1" dirty="0">
                <a:solidFill>
                  <a:srgbClr val="FF0000"/>
                </a:solidFill>
              </a:rPr>
              <a:t>Depth of Coverage</a:t>
            </a:r>
          </a:p>
        </p:txBody>
      </p:sp>
      <p:sp>
        <p:nvSpPr>
          <p:cNvPr id="13" name="TextBox 12"/>
          <p:cNvSpPr txBox="1"/>
          <p:nvPr/>
        </p:nvSpPr>
        <p:spPr>
          <a:xfrm>
            <a:off x="7319809" y="1873636"/>
            <a:ext cx="466609" cy="280846"/>
          </a:xfrm>
          <a:prstGeom prst="rect">
            <a:avLst/>
          </a:prstGeom>
          <a:noFill/>
        </p:spPr>
        <p:txBody>
          <a:bodyPr wrap="square" rtlCol="0">
            <a:spAutoFit/>
          </a:bodyPr>
          <a:lstStyle/>
          <a:p>
            <a:r>
              <a:rPr lang="en-US" sz="1225" b="1" dirty="0"/>
              <a:t>1X</a:t>
            </a:r>
          </a:p>
        </p:txBody>
      </p:sp>
      <p:sp>
        <p:nvSpPr>
          <p:cNvPr id="14" name="TextBox 13"/>
          <p:cNvSpPr txBox="1"/>
          <p:nvPr/>
        </p:nvSpPr>
        <p:spPr>
          <a:xfrm>
            <a:off x="7267964" y="5418059"/>
            <a:ext cx="881372" cy="280846"/>
          </a:xfrm>
          <a:prstGeom prst="rect">
            <a:avLst/>
          </a:prstGeom>
          <a:noFill/>
        </p:spPr>
        <p:txBody>
          <a:bodyPr wrap="square" rtlCol="0">
            <a:spAutoFit/>
          </a:bodyPr>
          <a:lstStyle/>
          <a:p>
            <a:r>
              <a:rPr lang="en-US" sz="1225" b="1" dirty="0"/>
              <a:t>100000X</a:t>
            </a:r>
          </a:p>
        </p:txBody>
      </p:sp>
      <p:cxnSp>
        <p:nvCxnSpPr>
          <p:cNvPr id="18" name="Straight Arrow Connector 17"/>
          <p:cNvCxnSpPr/>
          <p:nvPr/>
        </p:nvCxnSpPr>
        <p:spPr bwMode="auto">
          <a:xfrm flipH="1" flipV="1">
            <a:off x="2031573" y="2081019"/>
            <a:ext cx="5029008" cy="3266263"/>
          </a:xfrm>
          <a:prstGeom prst="straightConnector1">
            <a:avLst/>
          </a:prstGeom>
          <a:solidFill>
            <a:srgbClr val="00B8FF"/>
          </a:solidFill>
          <a:ln w="63500" cap="flat" cmpd="sng" algn="ctr">
            <a:solidFill>
              <a:schemeClr val="tx1"/>
            </a:solidFill>
            <a:prstDash val="solid"/>
            <a:round/>
            <a:headEnd type="none" w="med" len="med"/>
            <a:tailEnd type="arrow"/>
          </a:ln>
          <a:effectLst/>
        </p:spPr>
      </p:cxnSp>
      <p:sp>
        <p:nvSpPr>
          <p:cNvPr id="19" name="TextBox 18"/>
          <p:cNvSpPr txBox="1"/>
          <p:nvPr/>
        </p:nvSpPr>
        <p:spPr>
          <a:xfrm>
            <a:off x="1668655" y="2443937"/>
            <a:ext cx="1347982" cy="594906"/>
          </a:xfrm>
          <a:prstGeom prst="rect">
            <a:avLst/>
          </a:prstGeom>
          <a:noFill/>
        </p:spPr>
        <p:txBody>
          <a:bodyPr wrap="square" rtlCol="0">
            <a:spAutoFit/>
          </a:bodyPr>
          <a:lstStyle/>
          <a:p>
            <a:r>
              <a:rPr lang="en-US" sz="1633" dirty="0"/>
              <a:t>Whole Genome</a:t>
            </a:r>
          </a:p>
        </p:txBody>
      </p:sp>
      <p:sp>
        <p:nvSpPr>
          <p:cNvPr id="20" name="TextBox 19"/>
          <p:cNvSpPr txBox="1"/>
          <p:nvPr/>
        </p:nvSpPr>
        <p:spPr>
          <a:xfrm>
            <a:off x="5802174" y="4993004"/>
            <a:ext cx="738996" cy="343620"/>
          </a:xfrm>
          <a:prstGeom prst="rect">
            <a:avLst/>
          </a:prstGeom>
          <a:noFill/>
        </p:spPr>
        <p:txBody>
          <a:bodyPr wrap="square" rtlCol="0">
            <a:spAutoFit/>
          </a:bodyPr>
          <a:lstStyle/>
          <a:p>
            <a:r>
              <a:rPr lang="en-US" sz="1633" b="1" dirty="0"/>
              <a:t>1KB</a:t>
            </a:r>
          </a:p>
        </p:txBody>
      </p:sp>
      <p:sp>
        <p:nvSpPr>
          <p:cNvPr id="21" name="TextBox 20"/>
          <p:cNvSpPr txBox="1"/>
          <p:nvPr/>
        </p:nvSpPr>
        <p:spPr>
          <a:xfrm>
            <a:off x="3690628" y="2703164"/>
            <a:ext cx="933218" cy="343620"/>
          </a:xfrm>
          <a:prstGeom prst="rect">
            <a:avLst/>
          </a:prstGeom>
          <a:noFill/>
        </p:spPr>
        <p:txBody>
          <a:bodyPr wrap="square" rtlCol="0">
            <a:spAutoFit/>
          </a:bodyPr>
          <a:lstStyle/>
          <a:p>
            <a:r>
              <a:rPr lang="en-US" sz="1633" dirty="0" err="1"/>
              <a:t>RADseq</a:t>
            </a:r>
            <a:endParaRPr lang="en-US" sz="1633" dirty="0"/>
          </a:p>
        </p:txBody>
      </p:sp>
      <p:sp>
        <p:nvSpPr>
          <p:cNvPr id="22" name="Rectangle 21"/>
          <p:cNvSpPr/>
          <p:nvPr/>
        </p:nvSpPr>
        <p:spPr>
          <a:xfrm>
            <a:off x="4465434" y="3262972"/>
            <a:ext cx="1953548" cy="343620"/>
          </a:xfrm>
          <a:prstGeom prst="rect">
            <a:avLst/>
          </a:prstGeom>
        </p:spPr>
        <p:txBody>
          <a:bodyPr wrap="none">
            <a:spAutoFit/>
          </a:bodyPr>
          <a:lstStyle/>
          <a:p>
            <a:r>
              <a:rPr lang="en-US" sz="1633" dirty="0"/>
              <a:t>Capture Techniques</a:t>
            </a:r>
          </a:p>
        </p:txBody>
      </p:sp>
      <p:sp>
        <p:nvSpPr>
          <p:cNvPr id="23" name="Rectangle 22"/>
          <p:cNvSpPr/>
          <p:nvPr/>
        </p:nvSpPr>
        <p:spPr>
          <a:xfrm>
            <a:off x="3844341" y="4471086"/>
            <a:ext cx="2111546" cy="594906"/>
          </a:xfrm>
          <a:prstGeom prst="rect">
            <a:avLst/>
          </a:prstGeom>
        </p:spPr>
        <p:txBody>
          <a:bodyPr wrap="square">
            <a:spAutoFit/>
          </a:bodyPr>
          <a:lstStyle/>
          <a:p>
            <a:pPr algn="ctr"/>
            <a:r>
              <a:rPr lang="en-US" sz="1633" dirty="0" err="1"/>
              <a:t>Fluidigm</a:t>
            </a:r>
            <a:r>
              <a:rPr lang="en-US" sz="1633" dirty="0"/>
              <a:t> Access Array Amplicons</a:t>
            </a:r>
          </a:p>
        </p:txBody>
      </p:sp>
      <p:sp>
        <p:nvSpPr>
          <p:cNvPr id="24" name="Rectangle 23"/>
          <p:cNvSpPr/>
          <p:nvPr/>
        </p:nvSpPr>
        <p:spPr>
          <a:xfrm>
            <a:off x="4746400" y="5571301"/>
            <a:ext cx="2376548" cy="343620"/>
          </a:xfrm>
          <a:prstGeom prst="rect">
            <a:avLst/>
          </a:prstGeom>
        </p:spPr>
        <p:txBody>
          <a:bodyPr wrap="none">
            <a:spAutoFit/>
          </a:bodyPr>
          <a:lstStyle/>
          <a:p>
            <a:r>
              <a:rPr lang="en-US" sz="1633" dirty="0"/>
              <a:t>Few or Single Amplicons</a:t>
            </a:r>
          </a:p>
        </p:txBody>
      </p:sp>
      <p:sp>
        <p:nvSpPr>
          <p:cNvPr id="25" name="TextBox 24"/>
          <p:cNvSpPr txBox="1"/>
          <p:nvPr/>
        </p:nvSpPr>
        <p:spPr>
          <a:xfrm>
            <a:off x="227453" y="4506184"/>
            <a:ext cx="3845990" cy="1938992"/>
          </a:xfrm>
          <a:prstGeom prst="rect">
            <a:avLst/>
          </a:prstGeom>
          <a:solidFill>
            <a:srgbClr val="0000FF">
              <a:alpha val="25000"/>
            </a:srgbClr>
          </a:solidFill>
          <a:ln>
            <a:solidFill>
              <a:srgbClr val="0000FF"/>
            </a:solidFill>
          </a:ln>
        </p:spPr>
        <p:txBody>
          <a:bodyPr wrap="square" rtlCol="0">
            <a:spAutoFit/>
          </a:bodyPr>
          <a:lstStyle/>
          <a:p>
            <a:pPr algn="ctr"/>
            <a:r>
              <a:rPr lang="en-US" sz="2000" b="1" dirty="0"/>
              <a:t>Genomic reduction allows for greater multiplexing of samples.</a:t>
            </a:r>
          </a:p>
          <a:p>
            <a:pPr algn="ctr"/>
            <a:endParaRPr lang="en-US" sz="2000" b="1" dirty="0"/>
          </a:p>
          <a:p>
            <a:pPr algn="ctr"/>
            <a:r>
              <a:rPr lang="en-US" sz="2000" b="1" dirty="0"/>
              <a:t>You can fine tune your depth of coverage needs and sample size </a:t>
            </a:r>
          </a:p>
          <a:p>
            <a:pPr algn="ctr"/>
            <a:r>
              <a:rPr lang="en-US" sz="2000" b="1" dirty="0"/>
              <a:t>with the reduction technique</a:t>
            </a:r>
            <a:endParaRPr lang="en-US" dirty="0"/>
          </a:p>
        </p:txBody>
      </p:sp>
      <p:sp>
        <p:nvSpPr>
          <p:cNvPr id="15" name="TextBox 14"/>
          <p:cNvSpPr txBox="1"/>
          <p:nvPr/>
        </p:nvSpPr>
        <p:spPr>
          <a:xfrm>
            <a:off x="4468309" y="2915270"/>
            <a:ext cx="933218" cy="343620"/>
          </a:xfrm>
          <a:prstGeom prst="rect">
            <a:avLst/>
          </a:prstGeom>
          <a:noFill/>
        </p:spPr>
        <p:txBody>
          <a:bodyPr wrap="square" rtlCol="0">
            <a:spAutoFit/>
          </a:bodyPr>
          <a:lstStyle/>
          <a:p>
            <a:r>
              <a:rPr lang="en-US" sz="1633" dirty="0" err="1"/>
              <a:t>GBSseq</a:t>
            </a:r>
            <a:endParaRPr lang="en-US" sz="1633" dirty="0"/>
          </a:p>
        </p:txBody>
      </p:sp>
      <p:sp>
        <p:nvSpPr>
          <p:cNvPr id="16" name="TextBox 15"/>
          <p:cNvSpPr txBox="1"/>
          <p:nvPr/>
        </p:nvSpPr>
        <p:spPr>
          <a:xfrm>
            <a:off x="2761311" y="3226212"/>
            <a:ext cx="933218" cy="343620"/>
          </a:xfrm>
          <a:prstGeom prst="rect">
            <a:avLst/>
          </a:prstGeom>
          <a:noFill/>
        </p:spPr>
        <p:txBody>
          <a:bodyPr wrap="square" rtlCol="0">
            <a:spAutoFit/>
          </a:bodyPr>
          <a:lstStyle/>
          <a:p>
            <a:r>
              <a:rPr lang="en-US" sz="1633" dirty="0"/>
              <a:t>RNAseq</a:t>
            </a:r>
          </a:p>
        </p:txBody>
      </p:sp>
      <p:sp>
        <p:nvSpPr>
          <p:cNvPr id="17" name="TextBox 16"/>
          <p:cNvSpPr txBox="1"/>
          <p:nvPr/>
        </p:nvSpPr>
        <p:spPr>
          <a:xfrm>
            <a:off x="2498182" y="1946240"/>
            <a:ext cx="616493" cy="343620"/>
          </a:xfrm>
          <a:prstGeom prst="rect">
            <a:avLst/>
          </a:prstGeom>
          <a:noFill/>
        </p:spPr>
        <p:txBody>
          <a:bodyPr wrap="square" rtlCol="0">
            <a:spAutoFit/>
          </a:bodyPr>
          <a:lstStyle/>
          <a:p>
            <a:r>
              <a:rPr lang="en-US" sz="1633" b="1" dirty="0"/>
              <a:t>3GB</a:t>
            </a:r>
          </a:p>
        </p:txBody>
      </p:sp>
    </p:spTree>
    <p:extLst>
      <p:ext uri="{BB962C8B-B14F-4D97-AF65-F5344CB8AC3E}">
        <p14:creationId xmlns:p14="http://schemas.microsoft.com/office/powerpoint/2010/main" val="7109880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HISEQ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pic>
        <p:nvPicPr>
          <p:cNvPr id="5" name="Picture 4"/>
          <p:cNvPicPr>
            <a:picLocks noChangeAspect="1"/>
          </p:cNvPicPr>
          <p:nvPr/>
        </p:nvPicPr>
        <p:blipFill>
          <a:blip r:embed="rId6"/>
          <a:stretch>
            <a:fillRect/>
          </a:stretch>
        </p:blipFill>
        <p:spPr>
          <a:xfrm>
            <a:off x="1932647" y="5227371"/>
            <a:ext cx="3536290" cy="1558365"/>
          </a:xfrm>
          <a:prstGeom prst="rect">
            <a:avLst/>
          </a:prstGeom>
        </p:spPr>
      </p:pic>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Illumina MISEQ SEQUENCING</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5555" y="1676398"/>
            <a:ext cx="6006673" cy="4972349"/>
          </a:xfrm>
        </p:spPr>
      </p:pic>
      <p:cxnSp>
        <p:nvCxnSpPr>
          <p:cNvPr id="8" name="Straight Arrow Connector 7"/>
          <p:cNvCxnSpPr/>
          <p:nvPr/>
        </p:nvCxnSpPr>
        <p:spPr>
          <a:xfrm flipV="1">
            <a:off x="2209797" y="182879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442799" y="2828084"/>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80450" y="3177428"/>
            <a:ext cx="613" cy="41349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209798" y="4231629"/>
            <a:ext cx="1700213" cy="14288"/>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9067800" y="3590925"/>
            <a:ext cx="2692400" cy="2946400"/>
          </a:xfrm>
          <a:prstGeom prst="rect">
            <a:avLst/>
          </a:prstGeom>
        </p:spPr>
      </p:pic>
      <p:pic>
        <p:nvPicPr>
          <p:cNvPr id="18" name="Picture 17"/>
          <p:cNvPicPr>
            <a:picLocks noChangeAspect="1"/>
          </p:cNvPicPr>
          <p:nvPr/>
        </p:nvPicPr>
        <p:blipFill>
          <a:blip r:embed="rId3"/>
          <a:stretch>
            <a:fillRect/>
          </a:stretch>
        </p:blipFill>
        <p:spPr>
          <a:xfrm>
            <a:off x="9220200" y="3743325"/>
            <a:ext cx="2692400" cy="2946400"/>
          </a:xfrm>
          <a:prstGeom prst="rect">
            <a:avLst/>
          </a:prstGeom>
        </p:spPr>
      </p:pic>
      <p:pic>
        <p:nvPicPr>
          <p:cNvPr id="19" name="Picture 18"/>
          <p:cNvPicPr>
            <a:picLocks noChangeAspect="1"/>
          </p:cNvPicPr>
          <p:nvPr/>
        </p:nvPicPr>
        <p:blipFill>
          <a:blip r:embed="rId3"/>
          <a:stretch>
            <a:fillRect/>
          </a:stretch>
        </p:blipFill>
        <p:spPr>
          <a:xfrm>
            <a:off x="9372600" y="3895725"/>
            <a:ext cx="2692400" cy="2946400"/>
          </a:xfrm>
          <a:prstGeom prst="rect">
            <a:avLst/>
          </a:prstGeom>
        </p:spPr>
      </p:pic>
      <p:pic>
        <p:nvPicPr>
          <p:cNvPr id="20" name="Picture 19"/>
          <p:cNvPicPr>
            <a:picLocks noChangeAspect="1"/>
          </p:cNvPicPr>
          <p:nvPr/>
        </p:nvPicPr>
        <p:blipFill>
          <a:blip r:embed="rId3"/>
          <a:stretch>
            <a:fillRect/>
          </a:stretch>
        </p:blipFill>
        <p:spPr>
          <a:xfrm>
            <a:off x="6800850" y="3550444"/>
            <a:ext cx="2019300" cy="2209800"/>
          </a:xfrm>
          <a:prstGeom prst="rect">
            <a:avLst/>
          </a:prstGeom>
        </p:spPr>
      </p:pic>
    </p:spTree>
    <p:extLst>
      <p:ext uri="{BB962C8B-B14F-4D97-AF65-F5344CB8AC3E}">
        <p14:creationId xmlns:p14="http://schemas.microsoft.com/office/powerpoint/2010/main" val="5857994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6267450"/>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length options 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a:t>
            </a:r>
          </a:p>
          <a:p>
            <a:r>
              <a:rPr lang="en-US" dirty="0" smtClean="0"/>
              <a:t>How many reads (and </a:t>
            </a:r>
            <a:r>
              <a:rPr lang="en-US" dirty="0" err="1" smtClean="0"/>
              <a:t>bp</a:t>
            </a:r>
            <a:r>
              <a:rPr lang="en-US" dirty="0" smtClean="0"/>
              <a:t>) do you get from one run of a </a:t>
            </a:r>
            <a:r>
              <a:rPr lang="en-US" dirty="0" err="1" smtClean="0"/>
              <a:t>MiSeq</a:t>
            </a:r>
            <a:r>
              <a:rPr lang="en-US" dirty="0" smtClean="0"/>
              <a:t> 2x300.</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Experimental Design:</a:t>
            </a:r>
            <a:br>
              <a:rPr lang="en-US" dirty="0" smtClean="0"/>
            </a:br>
            <a:r>
              <a:rPr lang="en-US" dirty="0" smtClean="0"/>
              <a:t>Community profiling</a:t>
            </a:r>
            <a:endParaRPr lang="en-US" dirty="0"/>
          </a:p>
        </p:txBody>
      </p:sp>
    </p:spTree>
    <p:extLst>
      <p:ext uri="{BB962C8B-B14F-4D97-AF65-F5344CB8AC3E}">
        <p14:creationId xmlns:p14="http://schemas.microsoft.com/office/powerpoint/2010/main" val="124271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12784914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outright 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should </a:t>
            </a:r>
            <a:r>
              <a:rPr lang="en-US" sz="2400" dirty="0"/>
              <a:t>be established using Fragment analysis traces (pseudo-gel </a:t>
            </a:r>
            <a:r>
              <a:rPr lang="en-US" sz="2400" dirty="0" smtClean="0"/>
              <a:t>images, FOR RNA RIN &gt; 7.0)</a:t>
            </a:r>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20317270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r>
              <a:rPr lang="en-US" dirty="0" smtClean="0"/>
              <a:t>Section</a:t>
            </a:r>
            <a:endParaRPr lang="en-US" dirty="0"/>
          </a:p>
        </p:txBody>
      </p:sp>
      <p:sp>
        <p:nvSpPr>
          <p:cNvPr id="4" name="Title 3"/>
          <p:cNvSpPr>
            <a:spLocks noGrp="1"/>
          </p:cNvSpPr>
          <p:nvPr>
            <p:ph type="title"/>
          </p:nvPr>
        </p:nvSpPr>
        <p:spPr/>
        <p:txBody>
          <a:bodyPr/>
          <a:lstStyle/>
          <a:p>
            <a:r>
              <a:rPr lang="en-US" dirty="0" smtClean="0"/>
              <a:t>Bioinformatics IS a Data Science</a:t>
            </a:r>
            <a:endParaRPr lang="en-US" dirty="0"/>
          </a:p>
        </p:txBody>
      </p:sp>
    </p:spTree>
    <p:extLst>
      <p:ext uri="{BB962C8B-B14F-4D97-AF65-F5344CB8AC3E}">
        <p14:creationId xmlns:p14="http://schemas.microsoft.com/office/powerpoint/2010/main" val="1397607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988567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(RNAseq, </a:t>
            </a:r>
            <a:r>
              <a:rPr lang="en-US" dirty="0" err="1">
                <a:solidFill>
                  <a:srgbClr val="FF0000"/>
                </a:solidFill>
              </a:rPr>
              <a:t>amplicons</a:t>
            </a:r>
            <a:r>
              <a:rPr lang="en-US" dirty="0">
                <a:solidFill>
                  <a:srgbClr val="FF0000"/>
                </a:solidFill>
              </a:rPr>
              <a:t>)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14800171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smtClean="0"/>
              <a:t>Taxonomic Identification</a:t>
            </a:r>
          </a:p>
          <a:p>
            <a:pPr lvl="1"/>
            <a:r>
              <a:rPr lang="en-US" sz="2400" dirty="0" smtClean="0"/>
              <a:t>Amplicon based (e.g. 16s variable regions)</a:t>
            </a:r>
          </a:p>
          <a:p>
            <a:pPr lvl="1"/>
            <a:r>
              <a:rPr lang="en-US" sz="2400" dirty="0" smtClean="0"/>
              <a:t>Shotgun </a:t>
            </a:r>
            <a:r>
              <a:rPr lang="en-US" sz="2400" dirty="0" err="1" smtClean="0"/>
              <a:t>Metagenomics</a:t>
            </a:r>
            <a:endParaRPr lang="en-US" sz="2400" dirty="0" smtClean="0"/>
          </a:p>
          <a:p>
            <a:r>
              <a:rPr lang="en-US" sz="2400" dirty="0" smtClean="0"/>
              <a:t>Functional Characterization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r>
              <a:rPr lang="en-US" sz="2400" dirty="0" smtClean="0"/>
              <a:t> (active)</a:t>
            </a:r>
          </a:p>
          <a:p>
            <a:r>
              <a:rPr lang="en-US" sz="2400" dirty="0" smtClean="0"/>
              <a:t>Genome Assembly, Function and Variation</a:t>
            </a:r>
          </a:p>
          <a:p>
            <a:pPr lvl="1"/>
            <a:r>
              <a:rPr lang="en-US" sz="2400" dirty="0" smtClean="0"/>
              <a:t>Shotgun </a:t>
            </a:r>
            <a:r>
              <a:rPr lang="en-US" sz="2400" dirty="0" err="1" smtClean="0"/>
              <a:t>Metagenomics</a:t>
            </a:r>
            <a:endParaRPr lang="en-US" sz="2400" dirty="0" smtClean="0"/>
          </a:p>
          <a:p>
            <a:pPr lvl="1"/>
            <a:r>
              <a:rPr lang="en-US" sz="2400" dirty="0" smtClean="0"/>
              <a:t>Shotgun </a:t>
            </a:r>
            <a:r>
              <a:rPr lang="en-US" sz="2400" dirty="0" err="1" smtClean="0"/>
              <a:t>Metatranscriptomics</a:t>
            </a:r>
            <a:endParaRPr lang="en-US" sz="2400" dirty="0"/>
          </a:p>
        </p:txBody>
      </p:sp>
      <p:sp>
        <p:nvSpPr>
          <p:cNvPr id="3" name="Title 2"/>
          <p:cNvSpPr>
            <a:spLocks noGrp="1"/>
          </p:cNvSpPr>
          <p:nvPr>
            <p:ph type="title"/>
          </p:nvPr>
        </p:nvSpPr>
        <p:spPr/>
        <p:txBody>
          <a:bodyPr/>
          <a:lstStyle/>
          <a:p>
            <a:r>
              <a:rPr lang="en-US" dirty="0" smtClean="0"/>
              <a:t>MG Sequencing Designs</a:t>
            </a:r>
            <a:endParaRPr lang="en-US" dirty="0"/>
          </a:p>
        </p:txBody>
      </p:sp>
    </p:spTree>
    <p:extLst>
      <p:ext uri="{BB962C8B-B14F-4D97-AF65-F5344CB8AC3E}">
        <p14:creationId xmlns:p14="http://schemas.microsoft.com/office/powerpoint/2010/main" val="580413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2473788"/>
          </a:xfrm>
        </p:spPr>
        <p:txBody>
          <a:bodyPr>
            <a:normAutofit/>
          </a:bodyPr>
          <a:lstStyle/>
          <a:p>
            <a:pPr marL="45720" indent="0">
              <a:buNone/>
            </a:pPr>
            <a:r>
              <a:rPr lang="en-US" dirty="0" smtClean="0"/>
              <a:t>Considerations (when a literature search turns up nothing)</a:t>
            </a:r>
          </a:p>
          <a:p>
            <a:r>
              <a:rPr lang="en-US" dirty="0" smtClean="0"/>
              <a:t>Proportion that is host (non-microbial genomic content)</a:t>
            </a:r>
          </a:p>
          <a:p>
            <a:r>
              <a:rPr lang="en-US" dirty="0" smtClean="0"/>
              <a:t>Proportion that is microbial (genomic content of interest)</a:t>
            </a:r>
          </a:p>
          <a:p>
            <a:pPr lvl="1"/>
            <a:r>
              <a:rPr lang="en-US" dirty="0" smtClean="0"/>
              <a:t>Number of species</a:t>
            </a:r>
          </a:p>
          <a:p>
            <a:pPr lvl="1"/>
            <a:r>
              <a:rPr lang="en-US" dirty="0" smtClean="0"/>
              <a:t>Genome size of each species</a:t>
            </a:r>
          </a:p>
          <a:p>
            <a:pPr lvl="1"/>
            <a:r>
              <a:rPr lang="en-US" dirty="0" smtClean="0"/>
              <a:t>Relative abundance of each species</a:t>
            </a:r>
            <a:endParaRPr lang="en-US" dirty="0"/>
          </a:p>
          <a:p>
            <a:pPr marL="365760" lvl="1" indent="0">
              <a:buNone/>
            </a:pPr>
            <a:endParaRPr lang="en-US" dirty="0"/>
          </a:p>
        </p:txBody>
      </p:sp>
      <p:sp>
        <p:nvSpPr>
          <p:cNvPr id="3" name="Title 2"/>
          <p:cNvSpPr>
            <a:spLocks noGrp="1"/>
          </p:cNvSpPr>
          <p:nvPr>
            <p:ph type="title"/>
          </p:nvPr>
        </p:nvSpPr>
        <p:spPr/>
        <p:txBody>
          <a:bodyPr/>
          <a:lstStyle/>
          <a:p>
            <a:r>
              <a:rPr lang="en-US" dirty="0" smtClean="0"/>
              <a:t>Proposal Stage</a:t>
            </a:r>
            <a:endParaRPr lang="en-US" dirty="0"/>
          </a:p>
        </p:txBody>
      </p:sp>
      <p:sp>
        <p:nvSpPr>
          <p:cNvPr id="6" name="TextBox 5"/>
          <p:cNvSpPr txBox="1"/>
          <p:nvPr/>
        </p:nvSpPr>
        <p:spPr>
          <a:xfrm>
            <a:off x="707371" y="5408414"/>
            <a:ext cx="1385906" cy="461665"/>
          </a:xfrm>
          <a:prstGeom prst="rect">
            <a:avLst/>
          </a:prstGeom>
          <a:noFill/>
        </p:spPr>
        <p:txBody>
          <a:bodyPr wrap="square" rtlCol="0">
            <a:spAutoFit/>
          </a:bodyPr>
          <a:lstStyle/>
          <a:p>
            <a:r>
              <a:rPr lang="en-US" smtClean="0"/>
              <a:t>#</a:t>
            </a:r>
            <a:r>
              <a:rPr lang="en-US" sz="2400" smtClean="0"/>
              <a:t>Reads</a:t>
            </a:r>
            <a:endParaRPr lang="en-US"/>
          </a:p>
        </p:txBody>
      </p:sp>
      <p:sp>
        <p:nvSpPr>
          <p:cNvPr id="7" name="TextBox 6"/>
          <p:cNvSpPr txBox="1"/>
          <p:nvPr/>
        </p:nvSpPr>
        <p:spPr>
          <a:xfrm>
            <a:off x="3823501" y="5143286"/>
            <a:ext cx="1178874" cy="369332"/>
          </a:xfrm>
          <a:prstGeom prst="rect">
            <a:avLst/>
          </a:prstGeom>
          <a:noFill/>
        </p:spPr>
        <p:txBody>
          <a:bodyPr wrap="square" rtlCol="0">
            <a:spAutoFit/>
          </a:bodyPr>
          <a:lstStyle/>
          <a:p>
            <a:r>
              <a:rPr lang="en-US" dirty="0" smtClean="0"/>
              <a:t>Coverage</a:t>
            </a:r>
            <a:endParaRPr lang="en-US" dirty="0"/>
          </a:p>
        </p:txBody>
      </p:sp>
      <p:sp>
        <p:nvSpPr>
          <p:cNvPr id="8" name="TextBox 7"/>
          <p:cNvSpPr txBox="1"/>
          <p:nvPr/>
        </p:nvSpPr>
        <p:spPr>
          <a:xfrm>
            <a:off x="5563098" y="5131415"/>
            <a:ext cx="2507232" cy="369332"/>
          </a:xfrm>
          <a:prstGeom prst="rect">
            <a:avLst/>
          </a:prstGeom>
          <a:noFill/>
        </p:spPr>
        <p:txBody>
          <a:bodyPr wrap="square" rtlCol="0">
            <a:spAutoFit/>
          </a:bodyPr>
          <a:lstStyle/>
          <a:p>
            <a:r>
              <a:rPr lang="en-US" smtClean="0"/>
              <a:t>Average_Genome_Size</a:t>
            </a:r>
            <a:endParaRPr lang="en-US" dirty="0"/>
          </a:p>
        </p:txBody>
      </p:sp>
      <p:sp>
        <p:nvSpPr>
          <p:cNvPr id="12" name="TextBox 11"/>
          <p:cNvSpPr txBox="1"/>
          <p:nvPr/>
        </p:nvSpPr>
        <p:spPr>
          <a:xfrm>
            <a:off x="2093277" y="5316081"/>
            <a:ext cx="512957" cy="646331"/>
          </a:xfrm>
          <a:prstGeom prst="rect">
            <a:avLst/>
          </a:prstGeom>
          <a:noFill/>
        </p:spPr>
        <p:txBody>
          <a:bodyPr wrap="square" rtlCol="0">
            <a:spAutoFit/>
          </a:bodyPr>
          <a:lstStyle/>
          <a:p>
            <a:r>
              <a:rPr lang="en-US" sz="3600" dirty="0" smtClean="0"/>
              <a:t>=</a:t>
            </a:r>
            <a:endParaRPr lang="en-US" dirty="0"/>
          </a:p>
        </p:txBody>
      </p:sp>
      <p:sp>
        <p:nvSpPr>
          <p:cNvPr id="13" name="TextBox 12"/>
          <p:cNvSpPr txBox="1"/>
          <p:nvPr/>
        </p:nvSpPr>
        <p:spPr>
          <a:xfrm flipV="1">
            <a:off x="6831186" y="5624813"/>
            <a:ext cx="490653" cy="646331"/>
          </a:xfrm>
          <a:prstGeom prst="rect">
            <a:avLst/>
          </a:prstGeom>
          <a:noFill/>
        </p:spPr>
        <p:txBody>
          <a:bodyPr wrap="square" rtlCol="0">
            <a:spAutoFit/>
          </a:bodyPr>
          <a:lstStyle/>
          <a:p>
            <a:r>
              <a:rPr lang="en-US" sz="3600" dirty="0" smtClean="0"/>
              <a:t>*</a:t>
            </a:r>
            <a:endParaRPr lang="en-US" dirty="0"/>
          </a:p>
        </p:txBody>
      </p:sp>
      <p:cxnSp>
        <p:nvCxnSpPr>
          <p:cNvPr id="15" name="Straight Connector 14"/>
          <p:cNvCxnSpPr/>
          <p:nvPr/>
        </p:nvCxnSpPr>
        <p:spPr>
          <a:xfrm flipV="1">
            <a:off x="2931413" y="5627375"/>
            <a:ext cx="5478340" cy="3261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888385" y="5799449"/>
            <a:ext cx="702310" cy="369332"/>
          </a:xfrm>
          <a:prstGeom prst="rect">
            <a:avLst/>
          </a:prstGeom>
          <a:noFill/>
        </p:spPr>
        <p:txBody>
          <a:bodyPr wrap="square" rtlCol="0">
            <a:spAutoFit/>
          </a:bodyPr>
          <a:lstStyle/>
          <a:p>
            <a:r>
              <a:rPr lang="en-US" smtClean="0"/>
              <a:t>0.8</a:t>
            </a:r>
            <a:endParaRPr lang="en-US"/>
          </a:p>
        </p:txBody>
      </p:sp>
      <p:sp>
        <p:nvSpPr>
          <p:cNvPr id="17" name="TextBox 16"/>
          <p:cNvSpPr txBox="1"/>
          <p:nvPr/>
        </p:nvSpPr>
        <p:spPr>
          <a:xfrm flipV="1">
            <a:off x="3380617" y="5639246"/>
            <a:ext cx="490653" cy="646331"/>
          </a:xfrm>
          <a:prstGeom prst="rect">
            <a:avLst/>
          </a:prstGeom>
          <a:noFill/>
        </p:spPr>
        <p:txBody>
          <a:bodyPr wrap="square" rtlCol="0">
            <a:spAutoFit/>
          </a:bodyPr>
          <a:lstStyle/>
          <a:p>
            <a:r>
              <a:rPr lang="en-US" sz="3600" smtClean="0"/>
              <a:t>*</a:t>
            </a:r>
            <a:endParaRPr lang="en-US" dirty="0"/>
          </a:p>
        </p:txBody>
      </p:sp>
      <p:sp>
        <p:nvSpPr>
          <p:cNvPr id="19" name="TextBox 18"/>
          <p:cNvSpPr txBox="1"/>
          <p:nvPr/>
        </p:nvSpPr>
        <p:spPr>
          <a:xfrm>
            <a:off x="3871270" y="5799449"/>
            <a:ext cx="1178874" cy="369332"/>
          </a:xfrm>
          <a:prstGeom prst="rect">
            <a:avLst/>
          </a:prstGeom>
          <a:noFill/>
        </p:spPr>
        <p:txBody>
          <a:bodyPr wrap="square" rtlCol="0">
            <a:spAutoFit/>
          </a:bodyPr>
          <a:lstStyle/>
          <a:p>
            <a:r>
              <a:rPr lang="en-US" dirty="0" err="1" smtClean="0"/>
              <a:t>Read_Len</a:t>
            </a:r>
            <a:endParaRPr lang="en-US" dirty="0"/>
          </a:p>
        </p:txBody>
      </p:sp>
      <p:sp>
        <p:nvSpPr>
          <p:cNvPr id="20" name="TextBox 19"/>
          <p:cNvSpPr txBox="1"/>
          <p:nvPr/>
        </p:nvSpPr>
        <p:spPr>
          <a:xfrm>
            <a:off x="5330719" y="5800047"/>
            <a:ext cx="1727650" cy="369332"/>
          </a:xfrm>
          <a:prstGeom prst="rect">
            <a:avLst/>
          </a:prstGeom>
          <a:noFill/>
        </p:spPr>
        <p:txBody>
          <a:bodyPr wrap="square" rtlCol="0">
            <a:spAutoFit/>
          </a:bodyPr>
          <a:lstStyle/>
          <a:p>
            <a:r>
              <a:rPr lang="en-US" smtClean="0"/>
              <a:t>Dillution_factor</a:t>
            </a:r>
            <a:endParaRPr lang="en-US" dirty="0"/>
          </a:p>
        </p:txBody>
      </p:sp>
      <p:sp>
        <p:nvSpPr>
          <p:cNvPr id="22" name="TextBox 21"/>
          <p:cNvSpPr txBox="1"/>
          <p:nvPr/>
        </p:nvSpPr>
        <p:spPr>
          <a:xfrm flipV="1">
            <a:off x="4939638" y="5639245"/>
            <a:ext cx="490653" cy="646331"/>
          </a:xfrm>
          <a:prstGeom prst="rect">
            <a:avLst/>
          </a:prstGeom>
          <a:noFill/>
        </p:spPr>
        <p:txBody>
          <a:bodyPr wrap="square" rtlCol="0">
            <a:spAutoFit/>
          </a:bodyPr>
          <a:lstStyle/>
          <a:p>
            <a:r>
              <a:rPr lang="en-US" sz="3600" dirty="0" smtClean="0"/>
              <a:t>*</a:t>
            </a:r>
            <a:endParaRPr lang="en-US" dirty="0"/>
          </a:p>
        </p:txBody>
      </p:sp>
      <p:sp>
        <p:nvSpPr>
          <p:cNvPr id="25" name="TextBox 24"/>
          <p:cNvSpPr txBox="1"/>
          <p:nvPr/>
        </p:nvSpPr>
        <p:spPr>
          <a:xfrm>
            <a:off x="7232397" y="5799449"/>
            <a:ext cx="1490337" cy="369332"/>
          </a:xfrm>
          <a:prstGeom prst="rect">
            <a:avLst/>
          </a:prstGeom>
          <a:noFill/>
        </p:spPr>
        <p:txBody>
          <a:bodyPr wrap="square" rtlCol="0">
            <a:spAutoFit/>
          </a:bodyPr>
          <a:lstStyle/>
          <a:p>
            <a:r>
              <a:rPr lang="en-US" smtClean="0"/>
              <a:t>1-Host_prop</a:t>
            </a:r>
          </a:p>
        </p:txBody>
      </p:sp>
      <p:sp>
        <p:nvSpPr>
          <p:cNvPr id="27" name="TextBox 26"/>
          <p:cNvSpPr txBox="1"/>
          <p:nvPr/>
        </p:nvSpPr>
        <p:spPr>
          <a:xfrm flipV="1">
            <a:off x="4897124" y="4967362"/>
            <a:ext cx="490653" cy="646331"/>
          </a:xfrm>
          <a:prstGeom prst="rect">
            <a:avLst/>
          </a:prstGeom>
          <a:noFill/>
        </p:spPr>
        <p:txBody>
          <a:bodyPr wrap="square" rtlCol="0">
            <a:spAutoFit/>
          </a:bodyPr>
          <a:lstStyle/>
          <a:p>
            <a:r>
              <a:rPr lang="en-US" sz="3600" dirty="0" smtClean="0"/>
              <a:t>*</a:t>
            </a:r>
            <a:endParaRPr lang="en-US" dirty="0"/>
          </a:p>
        </p:txBody>
      </p:sp>
      <p:sp>
        <p:nvSpPr>
          <p:cNvPr id="33" name="TextBox 32"/>
          <p:cNvSpPr txBox="1"/>
          <p:nvPr/>
        </p:nvSpPr>
        <p:spPr>
          <a:xfrm>
            <a:off x="280177" y="4561075"/>
            <a:ext cx="8565868" cy="461665"/>
          </a:xfrm>
          <a:prstGeom prst="rect">
            <a:avLst/>
          </a:prstGeom>
          <a:noFill/>
        </p:spPr>
        <p:txBody>
          <a:bodyPr wrap="square" rtlCol="0">
            <a:spAutoFit/>
          </a:bodyPr>
          <a:lstStyle/>
          <a:p>
            <a:pPr algn="ctr"/>
            <a:r>
              <a:rPr lang="en-US" sz="2400" b="1" dirty="0" smtClean="0"/>
              <a:t>The back of the envelope calculation</a:t>
            </a:r>
            <a:endParaRPr lang="en-US" sz="2400" b="1" dirty="0"/>
          </a:p>
        </p:txBody>
      </p:sp>
    </p:spTree>
    <p:extLst>
      <p:ext uri="{BB962C8B-B14F-4D97-AF65-F5344CB8AC3E}">
        <p14:creationId xmlns:p14="http://schemas.microsoft.com/office/powerpoint/2010/main" val="1137087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6396" y="5265158"/>
            <a:ext cx="8407893" cy="1403270"/>
          </a:xfrm>
        </p:spPr>
        <p:txBody>
          <a:bodyPr/>
          <a:lstStyle/>
          <a:p>
            <a:pPr marL="45720" indent="0">
              <a:buNone/>
            </a:pPr>
            <a:r>
              <a:rPr lang="en-US" dirty="0"/>
              <a:t>Miller CS, Baker BJ, Thomas BC, Singer SW, </a:t>
            </a:r>
            <a:r>
              <a:rPr lang="en-US" dirty="0" err="1"/>
              <a:t>Banfield</a:t>
            </a:r>
            <a:r>
              <a:rPr lang="en-US" dirty="0"/>
              <a:t> JF (2011) EMIRGE: reconstruction of full-length ribosomal genes from microbial community short read sequencing data. Genome biology 12: R44 doi:10.1186/gb-2011-12-5-r44.</a:t>
            </a:r>
            <a:endParaRPr lang="en-US" dirty="0" smtClean="0"/>
          </a:p>
        </p:txBody>
      </p:sp>
      <p:sp>
        <p:nvSpPr>
          <p:cNvPr id="3" name="Title 2"/>
          <p:cNvSpPr>
            <a:spLocks noGrp="1"/>
          </p:cNvSpPr>
          <p:nvPr>
            <p:ph type="title"/>
          </p:nvPr>
        </p:nvSpPr>
        <p:spPr/>
        <p:txBody>
          <a:bodyPr/>
          <a:lstStyle/>
          <a:p>
            <a:r>
              <a:rPr lang="en-US" dirty="0" smtClean="0"/>
              <a:t>Rarefaction curves</a:t>
            </a:r>
            <a:endParaRPr lang="en-US" dirty="0"/>
          </a:p>
        </p:txBody>
      </p:sp>
      <p:pic>
        <p:nvPicPr>
          <p:cNvPr id="4" name="Picture 3"/>
          <p:cNvPicPr>
            <a:picLocks noChangeAspect="1"/>
          </p:cNvPicPr>
          <p:nvPr/>
        </p:nvPicPr>
        <p:blipFill>
          <a:blip r:embed="rId2"/>
          <a:stretch>
            <a:fillRect/>
          </a:stretch>
        </p:blipFill>
        <p:spPr>
          <a:xfrm>
            <a:off x="4571631" y="1677509"/>
            <a:ext cx="4190630" cy="3558423"/>
          </a:xfrm>
          <a:prstGeom prst="rect">
            <a:avLst/>
          </a:prstGeom>
        </p:spPr>
      </p:pic>
      <p:sp>
        <p:nvSpPr>
          <p:cNvPr id="5" name="TextBox 4"/>
          <p:cNvSpPr txBox="1"/>
          <p:nvPr/>
        </p:nvSpPr>
        <p:spPr>
          <a:xfrm>
            <a:off x="358699" y="2955454"/>
            <a:ext cx="4190630" cy="1569660"/>
          </a:xfrm>
          <a:prstGeom prst="rect">
            <a:avLst/>
          </a:prstGeom>
          <a:noFill/>
        </p:spPr>
        <p:txBody>
          <a:bodyPr wrap="square" rtlCol="0">
            <a:spAutoFit/>
          </a:bodyPr>
          <a:lstStyle/>
          <a:p>
            <a:pPr algn="just"/>
            <a:r>
              <a:rPr lang="en-US" sz="2400" dirty="0" smtClean="0"/>
              <a:t>Plot rarefactions curves of </a:t>
            </a:r>
            <a:r>
              <a:rPr lang="en-US" sz="2400" dirty="0" smtClean="0"/>
              <a:t>Amplicons, or reconstituted </a:t>
            </a:r>
            <a:r>
              <a:rPr lang="en-US" sz="2400" dirty="0" smtClean="0"/>
              <a:t>16S sequence to determine if saturation is achieved</a:t>
            </a:r>
            <a:endParaRPr lang="en-US" sz="2400" dirty="0"/>
          </a:p>
        </p:txBody>
      </p:sp>
    </p:spTree>
    <p:extLst>
      <p:ext uri="{BB962C8B-B14F-4D97-AF65-F5344CB8AC3E}">
        <p14:creationId xmlns:p14="http://schemas.microsoft.com/office/powerpoint/2010/main" val="571663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21852" y="1784196"/>
            <a:ext cx="7699555" cy="3142098"/>
          </a:xfrm>
        </p:spPr>
      </p:pic>
      <p:sp>
        <p:nvSpPr>
          <p:cNvPr id="3" name="Title 2"/>
          <p:cNvSpPr>
            <a:spLocks noGrp="1"/>
          </p:cNvSpPr>
          <p:nvPr>
            <p:ph type="title"/>
          </p:nvPr>
        </p:nvSpPr>
        <p:spPr/>
        <p:txBody>
          <a:bodyPr/>
          <a:lstStyle/>
          <a:p>
            <a:r>
              <a:rPr lang="en-US" dirty="0" err="1" smtClean="0"/>
              <a:t>Metagenomics</a:t>
            </a:r>
            <a:r>
              <a:rPr lang="en-US" dirty="0" smtClean="0"/>
              <a:t> assembly</a:t>
            </a:r>
            <a:endParaRPr lang="en-US" dirty="0"/>
          </a:p>
        </p:txBody>
      </p:sp>
      <p:sp>
        <p:nvSpPr>
          <p:cNvPr id="6" name="TextBox 5"/>
          <p:cNvSpPr txBox="1"/>
          <p:nvPr/>
        </p:nvSpPr>
        <p:spPr>
          <a:xfrm>
            <a:off x="721851" y="5307980"/>
            <a:ext cx="7699555" cy="1200329"/>
          </a:xfrm>
          <a:prstGeom prst="rect">
            <a:avLst/>
          </a:prstGeom>
          <a:noFill/>
        </p:spPr>
        <p:txBody>
          <a:bodyPr wrap="square" rtlCol="0">
            <a:spAutoFit/>
          </a:bodyPr>
          <a:lstStyle/>
          <a:p>
            <a:r>
              <a:rPr lang="en-US" sz="2400" dirty="0" smtClean="0"/>
              <a:t>To determine if you’ve sequenced ‘enough’ to re-assemble ‘most’ of the community member’s genetic content, look to what is left over - proportionally</a:t>
            </a:r>
            <a:endParaRPr lang="en-US" sz="2400" dirty="0"/>
          </a:p>
        </p:txBody>
      </p:sp>
    </p:spTree>
    <p:extLst>
      <p:ext uri="{BB962C8B-B14F-4D97-AF65-F5344CB8AC3E}">
        <p14:creationId xmlns:p14="http://schemas.microsoft.com/office/powerpoint/2010/main" val="988934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Experience and/or </a:t>
            </a:r>
            <a:r>
              <a:rPr lang="en-US" dirty="0"/>
              <a:t>l</a:t>
            </a:r>
            <a:r>
              <a:rPr lang="en-US" dirty="0" smtClean="0"/>
              <a:t>iterature searches (other peoples experiences) will provide the best justification for estimates on needed depth.</a:t>
            </a:r>
          </a:p>
          <a:p>
            <a:r>
              <a:rPr lang="en-US" dirty="0" smtClean="0"/>
              <a:t>Don’t forget about ‘contamination’ can often be a large source of reads.</a:t>
            </a:r>
          </a:p>
          <a:p>
            <a:r>
              <a:rPr lang="en-US" dirty="0" smtClean="0"/>
              <a:t>‘Longer’ reads are better than short reads, especially for assembly.</a:t>
            </a:r>
          </a:p>
          <a:p>
            <a:r>
              <a:rPr lang="en-US" dirty="0" smtClean="0"/>
              <a:t>Libraries can be sequenced again, so do a pilot, estimate ‘contamination’, </a:t>
            </a:r>
            <a:r>
              <a:rPr lang="en-US" dirty="0" smtClean="0"/>
              <a:t>compute </a:t>
            </a:r>
            <a:r>
              <a:rPr lang="en-US" dirty="0" smtClean="0"/>
              <a:t>rarefaction/16s coverage then sequence more accordingly.</a:t>
            </a:r>
          </a:p>
        </p:txBody>
      </p:sp>
      <p:sp>
        <p:nvSpPr>
          <p:cNvPr id="4" name="Title 3"/>
          <p:cNvSpPr>
            <a:spLocks noGrp="1"/>
          </p:cNvSpPr>
          <p:nvPr>
            <p:ph type="title"/>
          </p:nvPr>
        </p:nvSpPr>
        <p:spPr/>
        <p:txBody>
          <a:bodyPr/>
          <a:lstStyle/>
          <a:p>
            <a:r>
              <a:rPr lang="en-US" dirty="0" smtClean="0"/>
              <a:t>Take </a:t>
            </a:r>
            <a:r>
              <a:rPr lang="en-US" dirty="0" err="1" smtClean="0"/>
              <a:t>HOmes</a:t>
            </a:r>
            <a:endParaRPr lang="en-US" dirty="0"/>
          </a:p>
        </p:txBody>
      </p:sp>
    </p:spTree>
    <p:extLst>
      <p:ext uri="{BB962C8B-B14F-4D97-AF65-F5344CB8AC3E}">
        <p14:creationId xmlns:p14="http://schemas.microsoft.com/office/powerpoint/2010/main" val="20966659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Given</a:t>
            </a:r>
          </a:p>
          <a:p>
            <a:pPr lvl="1"/>
            <a:r>
              <a:rPr lang="en-US" dirty="0" smtClean="0"/>
              <a:t>Read length = 200</a:t>
            </a:r>
          </a:p>
          <a:p>
            <a:pPr lvl="1"/>
            <a:r>
              <a:rPr lang="en-US" dirty="0" smtClean="0"/>
              <a:t>Desired coverage = 30</a:t>
            </a:r>
          </a:p>
          <a:p>
            <a:pPr lvl="1"/>
            <a:r>
              <a:rPr lang="en-US" dirty="0" smtClean="0"/>
              <a:t>Average genome size = 5Mb</a:t>
            </a:r>
          </a:p>
          <a:p>
            <a:pPr lvl="1"/>
            <a:r>
              <a:rPr lang="en-US" dirty="0" smtClean="0"/>
              <a:t>Host = 95%</a:t>
            </a:r>
          </a:p>
          <a:p>
            <a:pPr lvl="1"/>
            <a:r>
              <a:rPr lang="en-US" dirty="0" smtClean="0"/>
              <a:t>Dilution factor = 1%</a:t>
            </a:r>
          </a:p>
          <a:p>
            <a:r>
              <a:rPr lang="en-US" dirty="0" smtClean="0"/>
              <a:t>How many reads do you need per samples?</a:t>
            </a:r>
            <a:endParaRPr lang="en-US" dirty="0"/>
          </a:p>
        </p:txBody>
      </p:sp>
      <p:sp>
        <p:nvSpPr>
          <p:cNvPr id="8" name="Text Placeholder 7"/>
          <p:cNvSpPr>
            <a:spLocks noGrp="1"/>
          </p:cNvSpPr>
          <p:nvPr>
            <p:ph type="body" sz="half" idx="2"/>
          </p:nvPr>
        </p:nvSpPr>
        <p:spPr/>
        <p:txBody>
          <a:bodyPr/>
          <a:lstStyle/>
          <a:p>
            <a:r>
              <a:rPr lang="en-US" dirty="0" smtClean="0"/>
              <a:t>Depth of coverage</a:t>
            </a:r>
            <a:endParaRPr lang="en-US" dirty="0"/>
          </a:p>
        </p:txBody>
      </p:sp>
      <p:sp>
        <p:nvSpPr>
          <p:cNvPr id="6" name="Title 5"/>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7573489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smtClean="0"/>
              <a:t>DNA/RNA </a:t>
            </a:r>
            <a:r>
              <a:rPr lang="en-US" dirty="0" smtClean="0"/>
              <a:t>extraction QA/QC (</a:t>
            </a:r>
            <a:r>
              <a:rPr lang="en-US" dirty="0" err="1" smtClean="0"/>
              <a:t>Bioanalyzer</a:t>
            </a:r>
            <a:r>
              <a:rPr lang="en-US" dirty="0" smtClean="0"/>
              <a:t>/Gels)</a:t>
            </a:r>
            <a:endParaRPr lang="en-US" dirty="0" smtClean="0"/>
          </a:p>
          <a:p>
            <a:r>
              <a:rPr lang="en-US" dirty="0" err="1" smtClean="0"/>
              <a:t>Metatranscriptomes</a:t>
            </a:r>
            <a:r>
              <a:rPr lang="en-US" dirty="0" smtClean="0"/>
              <a:t>: Enrichment </a:t>
            </a:r>
            <a:r>
              <a:rPr lang="en-US" dirty="0" smtClean="0"/>
              <a:t>of RNA of interest </a:t>
            </a:r>
            <a:r>
              <a:rPr lang="en-US" dirty="0" smtClean="0"/>
              <a:t>and RNA </a:t>
            </a:r>
            <a:r>
              <a:rPr lang="en-US" dirty="0"/>
              <a:t>l</a:t>
            </a:r>
            <a:r>
              <a:rPr lang="en-US" dirty="0" smtClean="0"/>
              <a:t>ibrary preparation</a:t>
            </a:r>
            <a:endParaRPr lang="en-US" dirty="0" smtClean="0"/>
          </a:p>
          <a:p>
            <a:pPr lvl="1"/>
            <a:r>
              <a:rPr lang="en-US" dirty="0" smtClean="0"/>
              <a:t>Library QA/QC (</a:t>
            </a:r>
            <a:r>
              <a:rPr lang="en-US" dirty="0" err="1" smtClean="0"/>
              <a:t>Bioanalyzer</a:t>
            </a:r>
            <a:r>
              <a:rPr lang="en-US" dirty="0" smtClean="0"/>
              <a:t> and Qubit)</a:t>
            </a:r>
          </a:p>
          <a:p>
            <a:pPr lvl="1"/>
            <a:r>
              <a:rPr lang="en-US" dirty="0" smtClean="0"/>
              <a:t>Pooling ($10/library</a:t>
            </a:r>
            <a:r>
              <a:rPr lang="en-US" dirty="0" smtClean="0"/>
              <a:t>)</a:t>
            </a:r>
          </a:p>
          <a:p>
            <a:r>
              <a:rPr lang="en-US" dirty="0" err="1" smtClean="0"/>
              <a:t>Metagenomes</a:t>
            </a:r>
            <a:r>
              <a:rPr lang="en-US" dirty="0" smtClean="0"/>
              <a:t>: DNA library </a:t>
            </a:r>
            <a:r>
              <a:rPr lang="en-US" dirty="0" smtClean="0"/>
              <a:t>p</a:t>
            </a:r>
            <a:r>
              <a:rPr lang="en-US" dirty="0" smtClean="0"/>
              <a:t>reparation</a:t>
            </a:r>
          </a:p>
          <a:p>
            <a:pPr lvl="1"/>
            <a:r>
              <a:rPr lang="en-US" dirty="0"/>
              <a:t>Library QA/QC (</a:t>
            </a:r>
            <a:r>
              <a:rPr lang="en-US" dirty="0" err="1"/>
              <a:t>Bioanalyzer</a:t>
            </a:r>
            <a:r>
              <a:rPr lang="en-US" dirty="0"/>
              <a:t> and </a:t>
            </a:r>
            <a:r>
              <a:rPr lang="en-US" dirty="0" err="1"/>
              <a:t>Qubit</a:t>
            </a:r>
            <a:r>
              <a:rPr lang="en-US" dirty="0"/>
              <a:t>)</a:t>
            </a:r>
          </a:p>
          <a:p>
            <a:pPr lvl="1"/>
            <a:r>
              <a:rPr lang="en-US" dirty="0"/>
              <a:t>Pooling ($10/library</a:t>
            </a:r>
            <a:r>
              <a:rPr lang="en-US" dirty="0" smtClean="0"/>
              <a:t>)</a:t>
            </a:r>
            <a:endParaRPr lang="en-US" dirty="0" smtClean="0"/>
          </a:p>
          <a:p>
            <a:r>
              <a:rPr lang="en-US" dirty="0" smtClean="0"/>
              <a:t>Community Profiling: PCR reactions</a:t>
            </a:r>
          </a:p>
          <a:p>
            <a:pPr lvl="1"/>
            <a:r>
              <a:rPr lang="en-US" dirty="0"/>
              <a:t>Library QA/QC (</a:t>
            </a:r>
            <a:r>
              <a:rPr lang="en-US" dirty="0" err="1"/>
              <a:t>Bioanalyzer</a:t>
            </a:r>
            <a:r>
              <a:rPr lang="en-US" dirty="0"/>
              <a:t> and </a:t>
            </a:r>
            <a:r>
              <a:rPr lang="en-US" dirty="0" err="1" smtClean="0"/>
              <a:t>Qubit</a:t>
            </a:r>
            <a:r>
              <a:rPr lang="en-US" dirty="0" smtClean="0"/>
              <a:t>/</a:t>
            </a:r>
            <a:r>
              <a:rPr lang="en-US" dirty="0" err="1" smtClean="0"/>
              <a:t>microplate</a:t>
            </a:r>
            <a:r>
              <a:rPr lang="en-US" dirty="0" smtClean="0"/>
              <a:t> reader)</a:t>
            </a:r>
            <a:endParaRPr lang="en-US" dirty="0"/>
          </a:p>
          <a:p>
            <a:pPr lvl="1"/>
            <a:r>
              <a:rPr lang="en-US" dirty="0" smtClean="0"/>
              <a:t>Pooling</a:t>
            </a:r>
          </a:p>
          <a:p>
            <a:r>
              <a:rPr lang="en-US" dirty="0" smtClean="0"/>
              <a:t>Sequencing </a:t>
            </a:r>
            <a:r>
              <a:rPr lang="en-US" dirty="0" smtClean="0"/>
              <a:t>(Number of </a:t>
            </a:r>
            <a:r>
              <a:rPr lang="en-US" dirty="0" smtClean="0"/>
              <a:t>Lanes / runs)</a:t>
            </a:r>
            <a:endParaRPr lang="en-US" dirty="0" smtClean="0"/>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953136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web for </a:t>
            </a:r>
            <a:r>
              <a:rPr lang="en-US" dirty="0" smtClean="0"/>
              <a:t>16s reads per sample</a:t>
            </a:r>
            <a:r>
              <a:rPr lang="en-US" dirty="0" smtClean="0"/>
              <a:t> </a:t>
            </a:r>
            <a:r>
              <a:rPr lang="en-US" dirty="0" smtClean="0"/>
              <a:t>recommendations.</a:t>
            </a:r>
          </a:p>
          <a:p>
            <a:r>
              <a:rPr lang="en-US" dirty="0" smtClean="0"/>
              <a:t>Cost estimate a </a:t>
            </a:r>
            <a:r>
              <a:rPr lang="en-US" dirty="0" err="1" smtClean="0"/>
              <a:t>metagenomics</a:t>
            </a:r>
            <a:r>
              <a:rPr lang="en-US" dirty="0" smtClean="0"/>
              <a:t> (DNA) project analysis </a:t>
            </a:r>
            <a:r>
              <a:rPr lang="en-US" dirty="0" smtClean="0"/>
              <a:t>on 8 </a:t>
            </a:r>
            <a:r>
              <a:rPr lang="en-US" dirty="0" smtClean="0"/>
              <a:t>samples</a:t>
            </a:r>
            <a:r>
              <a:rPr lang="en-US" dirty="0" smtClean="0"/>
              <a:t>, 2x100</a:t>
            </a:r>
            <a:r>
              <a:rPr lang="en-US" dirty="0" smtClean="0"/>
              <a:t> on </a:t>
            </a:r>
            <a:r>
              <a:rPr lang="en-US" dirty="0" smtClean="0"/>
              <a:t>a </a:t>
            </a:r>
            <a:r>
              <a:rPr lang="en-US" dirty="0" err="1" smtClean="0"/>
              <a:t>HiSeq</a:t>
            </a:r>
            <a:r>
              <a:rPr lang="en-US" dirty="0" smtClean="0"/>
              <a:t> </a:t>
            </a:r>
            <a:r>
              <a:rPr lang="en-US" dirty="0" smtClean="0"/>
              <a:t>3000 using the number of reads target determined in the last homework</a:t>
            </a:r>
            <a:endParaRPr lang="en-US" dirty="0" smtClean="0"/>
          </a:p>
        </p:txBody>
      </p:sp>
      <p:sp>
        <p:nvSpPr>
          <p:cNvPr id="6" name="Text Placeholder 5"/>
          <p:cNvSpPr>
            <a:spLocks noGrp="1"/>
          </p:cNvSpPr>
          <p:nvPr>
            <p:ph type="body" sz="half" idx="2"/>
          </p:nvPr>
        </p:nvSpPr>
        <p:spPr/>
        <p:txBody>
          <a:bodyPr/>
          <a:lstStyle/>
          <a:p>
            <a:r>
              <a:rPr lang="en-US" dirty="0" smtClean="0"/>
              <a:t>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236934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deluge</a:t>
            </a:r>
            <a:endParaRPr lang="en-US" dirty="0"/>
          </a:p>
        </p:txBody>
      </p:sp>
      <p:pic>
        <p:nvPicPr>
          <p:cNvPr id="5" name="Picture 4"/>
          <p:cNvPicPr>
            <a:picLocks noChangeAspect="1"/>
          </p:cNvPicPr>
          <p:nvPr/>
        </p:nvPicPr>
        <p:blipFill>
          <a:blip r:embed="rId2"/>
          <a:stretch>
            <a:fillRect/>
          </a:stretch>
        </p:blipFill>
        <p:spPr>
          <a:xfrm>
            <a:off x="1450080" y="1908360"/>
            <a:ext cx="6854400" cy="3859200"/>
          </a:xfrm>
          <a:prstGeom prst="rect">
            <a:avLst/>
          </a:prstGeom>
        </p:spPr>
      </p:pic>
      <p:sp>
        <p:nvSpPr>
          <p:cNvPr id="6"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Plucking the biology from the Noise</a:t>
            </a:r>
          </a:p>
        </p:txBody>
      </p:sp>
    </p:spTree>
    <p:extLst>
      <p:ext uri="{BB962C8B-B14F-4D97-AF65-F5344CB8AC3E}">
        <p14:creationId xmlns:p14="http://schemas.microsoft.com/office/powerpoint/2010/main" val="120025083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Slashpile</a:t>
            </a:r>
            <a:endParaRPr lang="en-US" dirty="0"/>
          </a:p>
        </p:txBody>
      </p:sp>
      <p:sp>
        <p:nvSpPr>
          <p:cNvPr id="8" name="Content Placeholder 7"/>
          <p:cNvSpPr>
            <a:spLocks noGrp="1"/>
          </p:cNvSpPr>
          <p:nvPr>
            <p:ph idx="1"/>
          </p:nvPr>
        </p:nvSpPr>
        <p:spPr/>
        <p:txBody>
          <a:bodyPr/>
          <a:lstStyle/>
          <a:p>
            <a:r>
              <a:rPr lang="en-US" dirty="0" smtClean="0"/>
              <a:t>Slash Pile – Accumulated debris from cutting brush or trimming trees</a:t>
            </a:r>
          </a:p>
          <a:p>
            <a:pPr lvl="1"/>
            <a:r>
              <a:rPr lang="en-US" dirty="0" smtClean="0"/>
              <a:t>Measured, bacteria and fungal communities using 5 </a:t>
            </a:r>
            <a:r>
              <a:rPr lang="en-US" dirty="0" err="1" smtClean="0"/>
              <a:t>amplicons</a:t>
            </a:r>
            <a:endParaRPr lang="en-US" dirty="0" smtClean="0"/>
          </a:p>
          <a:p>
            <a:pPr lvl="2"/>
            <a:r>
              <a:rPr lang="en-US" dirty="0" smtClean="0"/>
              <a:t>16sV1V3</a:t>
            </a:r>
          </a:p>
          <a:p>
            <a:pPr lvl="2"/>
            <a:r>
              <a:rPr lang="en-US" dirty="0" smtClean="0"/>
              <a:t>16sV4V5</a:t>
            </a:r>
          </a:p>
          <a:p>
            <a:pPr lvl="2"/>
            <a:r>
              <a:rPr lang="en-US" dirty="0" smtClean="0"/>
              <a:t>ITS1</a:t>
            </a:r>
          </a:p>
          <a:p>
            <a:pPr lvl="2"/>
            <a:r>
              <a:rPr lang="en-US" dirty="0" smtClean="0"/>
              <a:t>ITS2</a:t>
            </a:r>
          </a:p>
          <a:p>
            <a:pPr lvl="2"/>
            <a:r>
              <a:rPr lang="en-US" dirty="0" smtClean="0"/>
              <a:t>LSU</a:t>
            </a:r>
          </a:p>
          <a:p>
            <a:r>
              <a:rPr lang="en-US" dirty="0" smtClean="0"/>
              <a:t>3 – </a:t>
            </a:r>
            <a:r>
              <a:rPr lang="en-US" dirty="0" err="1" smtClean="0"/>
              <a:t>slashpiles</a:t>
            </a:r>
            <a:endParaRPr lang="en-US" dirty="0" smtClean="0"/>
          </a:p>
          <a:p>
            <a:r>
              <a:rPr lang="en-US" dirty="0" smtClean="0"/>
              <a:t>2 depths</a:t>
            </a:r>
          </a:p>
          <a:p>
            <a:r>
              <a:rPr lang="en-US" dirty="0" smtClean="0"/>
              <a:t>Distance from </a:t>
            </a:r>
            <a:r>
              <a:rPr lang="en-US" dirty="0" err="1" smtClean="0"/>
              <a:t>slashpile</a:t>
            </a:r>
            <a:endParaRPr lang="en-US" dirty="0" smtClean="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Briefly scan the </a:t>
            </a:r>
            <a:r>
              <a:rPr lang="en-US" dirty="0" smtClean="0"/>
              <a:t>metadata files on the </a:t>
            </a:r>
            <a:r>
              <a:rPr lang="en-US" dirty="0" err="1" smtClean="0"/>
              <a:t>github</a:t>
            </a:r>
            <a:r>
              <a:rPr lang="en-US" dirty="0" smtClean="0"/>
              <a:t> page</a:t>
            </a:r>
          </a:p>
          <a:p>
            <a:r>
              <a:rPr lang="en-US" dirty="0" smtClean="0"/>
              <a:t>Upload the </a:t>
            </a:r>
            <a:r>
              <a:rPr lang="en-US" dirty="0" err="1" smtClean="0"/>
              <a:t>fastq</a:t>
            </a:r>
            <a:r>
              <a:rPr lang="en-US" dirty="0" smtClean="0"/>
              <a:t> reads files to AWS, then extract them</a:t>
            </a:r>
          </a:p>
          <a:p>
            <a:pPr lvl="1"/>
            <a:r>
              <a:rPr lang="en-US" dirty="0">
                <a:hlinkClick r:id="rId2"/>
              </a:rPr>
              <a:t>https://</a:t>
            </a:r>
            <a:r>
              <a:rPr lang="en-US" dirty="0" smtClean="0">
                <a:hlinkClick r:id="rId2"/>
              </a:rPr>
              <a:t>drive.google.com/open?id=0B_3lTFvg_WhxMVQwUEtZaV9rQzA</a:t>
            </a:r>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err="1" smtClean="0"/>
              <a:t>CHEaT</a:t>
            </a:r>
            <a:r>
              <a:rPr lang="en-US" dirty="0" smtClean="0"/>
              <a:t> SHEETS</a:t>
            </a:r>
            <a:endParaRPr lang="en-US" dirty="0"/>
          </a:p>
        </p:txBody>
      </p:sp>
    </p:spTree>
    <p:extLst>
      <p:ext uri="{BB962C8B-B14F-4D97-AF65-F5344CB8AC3E}">
        <p14:creationId xmlns:p14="http://schemas.microsoft.com/office/powerpoint/2010/main" val="8747003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867400" cy="6210300"/>
          </a:xfrm>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a:t>
            </a:r>
            <a:r>
              <a:rPr lang="en-US" dirty="0" smtClean="0"/>
              <a:t>folders</a:t>
            </a:r>
          </a:p>
          <a:p>
            <a:r>
              <a:rPr lang="en-US" dirty="0" smtClean="0"/>
              <a:t>Learn to use the command ’</a:t>
            </a:r>
            <a:r>
              <a:rPr lang="en-US" dirty="0" err="1" smtClean="0"/>
              <a:t>wc</a:t>
            </a:r>
            <a:r>
              <a:rPr lang="en-US" dirty="0" smtClean="0"/>
              <a:t>’ with ‘man </a:t>
            </a:r>
            <a:r>
              <a:rPr lang="en-US" dirty="0" err="1" smtClean="0"/>
              <a:t>wc</a:t>
            </a:r>
            <a:r>
              <a:rPr lang="en-US" dirty="0" smtClean="0"/>
              <a:t>’</a:t>
            </a:r>
            <a:endParaRPr lang="en-US" dirty="0" smtClean="0"/>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https://github.com/msettles/Workshop_Community-Profiling</a:t>
            </a:r>
            <a:endParaRPr lang="en-US" dirty="0" smtClean="0">
              <a:hlinkClick r:id="rId2"/>
            </a:endParaRP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827404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Reality</a:t>
            </a:r>
            <a:endParaRPr lang="en-US" dirty="0"/>
          </a:p>
        </p:txBody>
      </p:sp>
      <p:pic>
        <p:nvPicPr>
          <p:cNvPr id="4" name="Picture 3" descr="AssemblyisHar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023" y="1562760"/>
            <a:ext cx="6390978" cy="4305033"/>
          </a:xfrm>
          <a:prstGeom prst="rect">
            <a:avLst/>
          </a:prstGeom>
        </p:spPr>
      </p:pic>
      <p:sp>
        <p:nvSpPr>
          <p:cNvPr id="5" name="Content Placeholder 5"/>
          <p:cNvSpPr txBox="1">
            <a:spLocks noGrp="1"/>
          </p:cNvSpPr>
          <p:nvPr>
            <p:ph idx="1"/>
          </p:nvPr>
        </p:nvSpPr>
        <p:spPr>
          <a:xfrm>
            <a:off x="653761" y="5986442"/>
            <a:ext cx="8195040" cy="483209"/>
          </a:xfrm>
          <a:prstGeom prst="rect">
            <a:avLst/>
          </a:prstGeom>
          <a:noFill/>
        </p:spPr>
        <p:txBody>
          <a:bodyPr wrap="square" rtlCol="0">
            <a:spAutoFit/>
          </a:bodyPr>
          <a:lstStyle/>
          <a:p>
            <a:pPr algn="ctr"/>
            <a:r>
              <a:rPr lang="en-US" sz="2540" dirty="0">
                <a:solidFill>
                  <a:srgbClr val="FF0000"/>
                </a:solidFill>
              </a:rPr>
              <a:t>Its much more difficult than we may first think</a:t>
            </a:r>
          </a:p>
        </p:txBody>
      </p:sp>
    </p:spTree>
    <p:extLst>
      <p:ext uri="{BB962C8B-B14F-4D97-AF65-F5344CB8AC3E}">
        <p14:creationId xmlns:p14="http://schemas.microsoft.com/office/powerpoint/2010/main" val="13018203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a:t>
            </a:r>
            <a:r>
              <a:rPr lang="en-US" dirty="0" smtClean="0"/>
              <a:t>workstation</a:t>
            </a:r>
          </a:p>
          <a:p>
            <a:r>
              <a:rPr lang="en-US" dirty="0" err="1"/>
              <a:t>g</a:t>
            </a:r>
            <a:r>
              <a:rPr lang="en-US" dirty="0" err="1" smtClean="0"/>
              <a:t>it</a:t>
            </a:r>
            <a:r>
              <a:rPr lang="en-US" dirty="0" smtClean="0"/>
              <a:t> checkout – to checkout different branches</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02273691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6105525" cy="5853113"/>
          </a:xfrm>
        </p:spPr>
        <p:txBody>
          <a:bodyPr>
            <a:normAutofit/>
          </a:bodyPr>
          <a:lstStyle/>
          <a:p>
            <a:pPr marL="45720" indent="0">
              <a:buNone/>
            </a:pPr>
            <a:r>
              <a:rPr lang="en-US" b="1" dirty="0" smtClean="0"/>
              <a:t>Perform</a:t>
            </a:r>
          </a:p>
          <a:p>
            <a:r>
              <a:rPr lang="en-US" sz="2600" dirty="0" smtClean="0"/>
              <a:t>Install</a:t>
            </a:r>
            <a:r>
              <a:rPr lang="en-US" dirty="0" smtClean="0"/>
              <a:t> system software</a:t>
            </a:r>
          </a:p>
          <a:p>
            <a:pPr lvl="1"/>
            <a:r>
              <a:rPr lang="en-US" sz="2000" dirty="0" err="1" smtClean="0"/>
              <a:t>sudo</a:t>
            </a:r>
            <a:r>
              <a:rPr lang="en-US" sz="2000" dirty="0" smtClean="0"/>
              <a:t> </a:t>
            </a:r>
            <a:r>
              <a:rPr lang="en-US" sz="2000" dirty="0"/>
              <a:t>apt-get install </a:t>
            </a:r>
            <a:r>
              <a:rPr lang="en-US" sz="2000" dirty="0" smtClean="0"/>
              <a:t>bowtie2</a:t>
            </a:r>
          </a:p>
          <a:p>
            <a:pPr lvl="1"/>
            <a:r>
              <a:rPr lang="en-US" sz="2000" dirty="0" err="1" smtClean="0"/>
              <a:t>sudo</a:t>
            </a:r>
            <a:r>
              <a:rPr lang="en-US" sz="2000" dirty="0" smtClean="0"/>
              <a:t> </a:t>
            </a:r>
            <a:r>
              <a:rPr lang="en-US" sz="2000" dirty="0"/>
              <a:t>apt-get install </a:t>
            </a:r>
            <a:r>
              <a:rPr lang="en-US" sz="2000" dirty="0" smtClean="0"/>
              <a:t>openjdk-7-jdk</a:t>
            </a:r>
          </a:p>
          <a:p>
            <a:pPr lvl="1"/>
            <a:r>
              <a:rPr lang="en-US" sz="2000" dirty="0" err="1" smtClean="0"/>
              <a:t>sudo</a:t>
            </a:r>
            <a:r>
              <a:rPr lang="en-US" sz="2000" dirty="0" smtClean="0"/>
              <a:t> </a:t>
            </a:r>
            <a:r>
              <a:rPr lang="en-US" sz="2000" dirty="0"/>
              <a:t>apt-get install ant</a:t>
            </a:r>
          </a:p>
          <a:p>
            <a:r>
              <a:rPr lang="en-US" sz="2400" dirty="0" smtClean="0"/>
              <a:t>Using </a:t>
            </a:r>
            <a:r>
              <a:rPr lang="en-US" sz="2400" dirty="0" err="1" smtClean="0"/>
              <a:t>git</a:t>
            </a:r>
            <a:r>
              <a:rPr lang="en-US" sz="2400" dirty="0" smtClean="0"/>
              <a:t> clone, </a:t>
            </a:r>
            <a:r>
              <a:rPr lang="en-US" sz="2400" dirty="0"/>
              <a:t>i</a:t>
            </a:r>
            <a:r>
              <a:rPr lang="en-US" sz="2400" dirty="0" smtClean="0"/>
              <a:t>nstall from repositories </a:t>
            </a:r>
            <a:r>
              <a:rPr lang="en-US" sz="2400" dirty="0" smtClean="0"/>
              <a:t>on </a:t>
            </a:r>
            <a:r>
              <a:rPr lang="en-US" sz="2400" dirty="0" err="1" smtClean="0"/>
              <a:t>github</a:t>
            </a:r>
            <a:endParaRPr lang="en-US" sz="2400" dirty="0" smtClean="0"/>
          </a:p>
          <a:p>
            <a:pPr lvl="1"/>
            <a:r>
              <a:rPr lang="en-US" sz="2000" dirty="0" smtClean="0"/>
              <a:t>FLASH2</a:t>
            </a:r>
          </a:p>
          <a:p>
            <a:pPr lvl="2"/>
            <a:r>
              <a:rPr lang="en-US" sz="2000" dirty="0" smtClean="0"/>
              <a:t>Using Make, link onto the Path</a:t>
            </a:r>
            <a:endParaRPr lang="en-US" sz="2000" dirty="0" smtClean="0"/>
          </a:p>
          <a:p>
            <a:pPr lvl="1"/>
            <a:r>
              <a:rPr lang="en-US" sz="2000" dirty="0" err="1" smtClean="0"/>
              <a:t>RDPtools</a:t>
            </a:r>
            <a:endParaRPr lang="en-US" sz="2000" dirty="0" smtClean="0"/>
          </a:p>
          <a:p>
            <a:pPr lvl="2"/>
            <a:r>
              <a:rPr lang="en-US" sz="2000" dirty="0" smtClean="0"/>
              <a:t>Using Make</a:t>
            </a:r>
          </a:p>
          <a:p>
            <a:pPr lvl="1"/>
            <a:r>
              <a:rPr lang="en-US" sz="2000" dirty="0" err="1" smtClean="0"/>
              <a:t>dbcAmplicons</a:t>
            </a:r>
            <a:endParaRPr lang="en-US" sz="2000" dirty="0" smtClean="0"/>
          </a:p>
          <a:p>
            <a:pPr lvl="2"/>
            <a:r>
              <a:rPr lang="en-US" sz="2000" dirty="0" smtClean="0"/>
              <a:t>python </a:t>
            </a:r>
            <a:r>
              <a:rPr lang="en-US" sz="2000" dirty="0" err="1" smtClean="0"/>
              <a:t>setup.py</a:t>
            </a:r>
            <a:r>
              <a:rPr lang="en-US" sz="2000"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endParaRPr lang="en-US" dirty="0"/>
          </a:p>
        </p:txBody>
      </p:sp>
    </p:spTree>
    <p:extLst>
      <p:ext uri="{BB962C8B-B14F-4D97-AF65-F5344CB8AC3E}">
        <p14:creationId xmlns:p14="http://schemas.microsoft.com/office/powerpoint/2010/main" val="14731479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smtClean="0"/>
              <a:t>Section</a:t>
            </a:r>
            <a:endParaRPr lang="en-US" dirty="0"/>
          </a:p>
        </p:txBody>
      </p:sp>
      <p:sp>
        <p:nvSpPr>
          <p:cNvPr id="5" name="Title 4"/>
          <p:cNvSpPr>
            <a:spLocks noGrp="1"/>
          </p:cNvSpPr>
          <p:nvPr>
            <p:ph type="title"/>
          </p:nvPr>
        </p:nvSpPr>
        <p:spPr/>
        <p:txBody>
          <a:bodyPr/>
          <a:lstStyle/>
          <a:p>
            <a:r>
              <a:rPr lang="en-US" dirty="0" err="1" smtClean="0"/>
              <a:t>dbcAmplicons</a:t>
            </a:r>
            <a:endParaRPr lang="en-US" dirty="0"/>
          </a:p>
        </p:txBody>
      </p:sp>
    </p:spTree>
    <p:extLst>
      <p:ext uri="{BB962C8B-B14F-4D97-AF65-F5344CB8AC3E}">
        <p14:creationId xmlns:p14="http://schemas.microsoft.com/office/powerpoint/2010/main" val="78889613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Microbial community analysis</a:t>
            </a:r>
          </a:p>
        </p:txBody>
      </p:sp>
      <p:sp>
        <p:nvSpPr>
          <p:cNvPr id="61" name="Shape 61"/>
          <p:cNvSpPr txBox="1">
            <a:spLocks noGrp="1"/>
          </p:cNvSpPr>
          <p:nvPr>
            <p:ph type="body" idx="1"/>
          </p:nvPr>
        </p:nvSpPr>
        <p:spPr>
          <a:prstGeom prst="rect">
            <a:avLst/>
          </a:prstGeom>
        </p:spPr>
        <p:txBody>
          <a:bodyPr vert="horz" lIns="91425" tIns="91425" rIns="91425" bIns="91425" rtlCol="0" anchor="t" anchorCtr="0">
            <a:noAutofit/>
          </a:bodyPr>
          <a:lstStyle/>
          <a:p>
            <a:pPr>
              <a:buNone/>
            </a:pPr>
            <a:r>
              <a:rPr lang="en" dirty="0"/>
              <a:t>Goal: </a:t>
            </a:r>
            <a:r>
              <a:rPr lang="en" dirty="0" smtClean="0"/>
              <a:t>A </a:t>
            </a:r>
            <a:r>
              <a:rPr lang="en" dirty="0"/>
              <a:t>culture independent method for profiling the diversity of a community.</a:t>
            </a:r>
          </a:p>
          <a:p>
            <a:pPr>
              <a:buNone/>
            </a:pPr>
            <a:endParaRPr lang="en-US" dirty="0" smtClean="0"/>
          </a:p>
          <a:p>
            <a:pPr>
              <a:buNone/>
            </a:pPr>
            <a:r>
              <a:rPr lang="en-US" dirty="0"/>
              <a:t>High-throughput sequencing </a:t>
            </a:r>
            <a:r>
              <a:rPr lang="en-US" dirty="0" smtClean="0"/>
              <a:t>technologies (such as Illumina) </a:t>
            </a:r>
            <a:r>
              <a:rPr lang="en-US" dirty="0"/>
              <a:t>can generate millions of </a:t>
            </a:r>
            <a:r>
              <a:rPr lang="en-US" dirty="0" err="1" smtClean="0"/>
              <a:t>amplicons</a:t>
            </a:r>
            <a:r>
              <a:rPr lang="en-US" dirty="0" smtClean="0"/>
              <a:t>, across thousands of samples </a:t>
            </a:r>
            <a:r>
              <a:rPr lang="en-US" dirty="0"/>
              <a:t>in a single run, and </a:t>
            </a:r>
            <a:r>
              <a:rPr lang="en-US" dirty="0" smtClean="0"/>
              <a:t>are today </a:t>
            </a:r>
            <a:r>
              <a:rPr lang="en-US" dirty="0"/>
              <a:t>our best approach to deeply assess the environmental or clinical diversity of complex microbial assemblages of archaea, bacteria, and eukaryotes</a:t>
            </a:r>
            <a:r>
              <a:rPr lang="en-US" dirty="0" smtClean="0"/>
              <a:t>.</a:t>
            </a:r>
          </a:p>
          <a:p>
            <a:pPr>
              <a:buNone/>
            </a:pPr>
            <a:endParaRPr dirty="0"/>
          </a:p>
          <a:p>
            <a:pPr>
              <a:buNone/>
            </a:pPr>
            <a:r>
              <a:rPr lang="en" dirty="0"/>
              <a:t>Using </a:t>
            </a:r>
            <a:r>
              <a:rPr lang="en-US" dirty="0" smtClean="0"/>
              <a:t>sequence </a:t>
            </a:r>
            <a:r>
              <a:rPr lang="en" dirty="0" smtClean="0"/>
              <a:t>variation </a:t>
            </a:r>
            <a:r>
              <a:rPr lang="en-US" dirty="0" smtClean="0"/>
              <a:t>with</a:t>
            </a:r>
            <a:r>
              <a:rPr lang="en" dirty="0" smtClean="0"/>
              <a:t>in </a:t>
            </a:r>
            <a:r>
              <a:rPr lang="en" dirty="0"/>
              <a:t>a </a:t>
            </a:r>
            <a:r>
              <a:rPr lang="en-US" dirty="0" smtClean="0"/>
              <a:t>common </a:t>
            </a:r>
            <a:r>
              <a:rPr lang="en" dirty="0" smtClean="0"/>
              <a:t>gene</a:t>
            </a:r>
            <a:r>
              <a:rPr lang="en-US" dirty="0" smtClean="0"/>
              <a:t> (e.g. 16s)</a:t>
            </a:r>
            <a:r>
              <a:rPr lang="en" dirty="0" smtClean="0"/>
              <a:t> </a:t>
            </a:r>
            <a:r>
              <a:rPr lang="en" dirty="0"/>
              <a:t>to </a:t>
            </a:r>
            <a:r>
              <a:rPr lang="en-US" dirty="0" smtClean="0"/>
              <a:t>assign and </a:t>
            </a:r>
            <a:r>
              <a:rPr lang="en" dirty="0" smtClean="0"/>
              <a:t>count </a:t>
            </a:r>
            <a:r>
              <a:rPr lang="en" dirty="0"/>
              <a:t>community members rather than counting individual cells. Assume each sequence variant is one community member.</a:t>
            </a:r>
          </a:p>
        </p:txBody>
      </p:sp>
    </p:spTree>
    <p:extLst>
      <p:ext uri="{BB962C8B-B14F-4D97-AF65-F5344CB8AC3E}">
        <p14:creationId xmlns:p14="http://schemas.microsoft.com/office/powerpoint/2010/main" val="929497461"/>
      </p:ext>
    </p:extLst>
  </p:cSld>
  <p:clrMapOvr>
    <a:masterClrMapping/>
  </p:clrMapOvr>
  <p:transition spd="slow">
    <p:cu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Common Approach</a:t>
            </a:r>
            <a:endParaRPr lang="en-US" dirty="0"/>
          </a:p>
        </p:txBody>
      </p:sp>
      <p:pic>
        <p:nvPicPr>
          <p:cNvPr id="4" name="Picture 3" descr="LibraryPrepara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855" y="3804121"/>
            <a:ext cx="3836563" cy="2537279"/>
          </a:xfrm>
          <a:prstGeom prst="rect">
            <a:avLst/>
          </a:prstGeom>
        </p:spPr>
      </p:pic>
      <p:sp>
        <p:nvSpPr>
          <p:cNvPr id="5" name="TextBox 4"/>
          <p:cNvSpPr txBox="1"/>
          <p:nvPr/>
        </p:nvSpPr>
        <p:spPr>
          <a:xfrm>
            <a:off x="1824191" y="4691566"/>
            <a:ext cx="1555364" cy="762388"/>
          </a:xfrm>
          <a:prstGeom prst="rect">
            <a:avLst/>
          </a:prstGeom>
          <a:noFill/>
        </p:spPr>
        <p:txBody>
          <a:bodyPr wrap="square" rtlCol="0">
            <a:spAutoFit/>
          </a:bodyPr>
          <a:lstStyle/>
          <a:p>
            <a:pPr algn="ctr"/>
            <a:r>
              <a:rPr lang="en-US" sz="2177" smtClean="0"/>
              <a:t>Common approach</a:t>
            </a:r>
            <a:endParaRPr lang="en-US" sz="2177" dirty="0"/>
          </a:p>
        </p:txBody>
      </p:sp>
      <p:sp>
        <p:nvSpPr>
          <p:cNvPr id="6" name="TextBox 5"/>
          <p:cNvSpPr txBox="1"/>
          <p:nvPr/>
        </p:nvSpPr>
        <p:spPr>
          <a:xfrm>
            <a:off x="1720501" y="2051364"/>
            <a:ext cx="6065917" cy="1558119"/>
          </a:xfrm>
          <a:prstGeom prst="rect">
            <a:avLst/>
          </a:prstGeom>
          <a:noFill/>
        </p:spPr>
        <p:txBody>
          <a:bodyPr wrap="square" rtlCol="0">
            <a:spAutoFit/>
          </a:bodyPr>
          <a:lstStyle/>
          <a:p>
            <a:pPr marL="194424" indent="-194424">
              <a:buFont typeface="Arial"/>
              <a:buChar char="•"/>
            </a:pPr>
            <a:r>
              <a:rPr lang="en-US" sz="1905" dirty="0"/>
              <a:t>Single PCR</a:t>
            </a:r>
          </a:p>
          <a:p>
            <a:pPr marL="194424" indent="-194424">
              <a:buFont typeface="Arial"/>
              <a:buChar char="•"/>
            </a:pPr>
            <a:r>
              <a:rPr lang="en-US" sz="1905" dirty="0"/>
              <a:t>Long primer sequences (~75bp) that contain barcodes and sequencing adapters</a:t>
            </a:r>
          </a:p>
          <a:p>
            <a:pPr marL="194424" indent="-194424">
              <a:buFont typeface="Arial"/>
              <a:buChar char="•"/>
            </a:pPr>
            <a:r>
              <a:rPr lang="en-US" sz="1905" dirty="0"/>
              <a:t>Single or dual barcodes</a:t>
            </a:r>
          </a:p>
          <a:p>
            <a:pPr lvl="1"/>
            <a:r>
              <a:rPr lang="en-US" sz="1905" dirty="0"/>
              <a:t>(dual barcode often within read 2)</a:t>
            </a:r>
          </a:p>
        </p:txBody>
      </p:sp>
    </p:spTree>
    <p:extLst>
      <p:ext uri="{BB962C8B-B14F-4D97-AF65-F5344CB8AC3E}">
        <p14:creationId xmlns:p14="http://schemas.microsoft.com/office/powerpoint/2010/main" val="1140257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endParaRPr lang="en-US" dirty="0"/>
          </a:p>
        </p:txBody>
      </p:sp>
      <p:sp>
        <p:nvSpPr>
          <p:cNvPr id="3" name="Content Placeholder 2"/>
          <p:cNvSpPr>
            <a:spLocks noGrp="1"/>
          </p:cNvSpPr>
          <p:nvPr>
            <p:ph idx="1"/>
          </p:nvPr>
        </p:nvSpPr>
        <p:spPr/>
        <p:txBody>
          <a:bodyPr>
            <a:normAutofit/>
          </a:bodyPr>
          <a:lstStyle/>
          <a:p>
            <a:r>
              <a:rPr lang="en-US" dirty="0" smtClean="0"/>
              <a:t>Originally conceived in late 2012 to lower per sample costs on relatively short targeted (PCR) regions</a:t>
            </a:r>
          </a:p>
          <a:p>
            <a:pPr lvl="1"/>
            <a:r>
              <a:rPr lang="en-US" dirty="0" smtClean="0"/>
              <a:t>16S, ITS, LSU, 18S, etc. Community profiling</a:t>
            </a:r>
          </a:p>
          <a:p>
            <a:pPr lvl="1"/>
            <a:r>
              <a:rPr lang="en-US" dirty="0" smtClean="0"/>
              <a:t>Extraction of mitochondria, </a:t>
            </a:r>
            <a:r>
              <a:rPr lang="en-US" dirty="0" err="1" smtClean="0"/>
              <a:t>virae</a:t>
            </a:r>
            <a:r>
              <a:rPr lang="en-US" dirty="0" smtClean="0"/>
              <a:t>, chloroplast regions, plasmids by PCR</a:t>
            </a:r>
          </a:p>
          <a:p>
            <a:pPr lvl="1"/>
            <a:r>
              <a:rPr lang="en-US" dirty="0" smtClean="0"/>
              <a:t>Genotyping of samples for </a:t>
            </a:r>
            <a:r>
              <a:rPr lang="en-US" dirty="0" err="1" smtClean="0"/>
              <a:t>phylogenomics</a:t>
            </a:r>
            <a:r>
              <a:rPr lang="en-US" dirty="0" smtClean="0"/>
              <a:t>, genome to phenotype interactions</a:t>
            </a:r>
          </a:p>
          <a:p>
            <a:r>
              <a:rPr lang="en-US" dirty="0" smtClean="0"/>
              <a:t>Uses the Illumina platform, capably of pooling thousands, or even tens of thousands of barcoded samples/targets per sequencing run.</a:t>
            </a:r>
            <a:endParaRPr lang="en-US" dirty="0"/>
          </a:p>
          <a:p>
            <a:r>
              <a:rPr lang="en-US" dirty="0" smtClean="0"/>
              <a:t>Core Facility friendly, facilitates interactions between and across individual labs, standardizing workflows.</a:t>
            </a:r>
            <a:endParaRPr lang="en-US" dirty="0"/>
          </a:p>
        </p:txBody>
      </p:sp>
    </p:spTree>
    <p:extLst>
      <p:ext uri="{BB962C8B-B14F-4D97-AF65-F5344CB8AC3E}">
        <p14:creationId xmlns:p14="http://schemas.microsoft.com/office/powerpoint/2010/main" val="16884600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Amplicons: Alternative Approach</a:t>
            </a:r>
            <a:endParaRPr lang="en-US" dirty="0"/>
          </a:p>
        </p:txBody>
      </p:sp>
      <p:pic>
        <p:nvPicPr>
          <p:cNvPr id="107" name="Picture 106" descr="dbcPC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975" y="1649416"/>
            <a:ext cx="6155776" cy="4333412"/>
          </a:xfrm>
          <a:prstGeom prst="rect">
            <a:avLst/>
          </a:prstGeom>
        </p:spPr>
      </p:pic>
      <p:sp>
        <p:nvSpPr>
          <p:cNvPr id="108" name="TextBox 107"/>
          <p:cNvSpPr txBox="1"/>
          <p:nvPr/>
        </p:nvSpPr>
        <p:spPr>
          <a:xfrm>
            <a:off x="1188371" y="6243231"/>
            <a:ext cx="5910380" cy="322717"/>
          </a:xfrm>
          <a:prstGeom prst="rect">
            <a:avLst/>
          </a:prstGeom>
          <a:solidFill>
            <a:srgbClr val="0000FF">
              <a:alpha val="25000"/>
            </a:srgbClr>
          </a:solidFill>
          <a:ln>
            <a:solidFill>
              <a:srgbClr val="0000FF"/>
            </a:solidFill>
          </a:ln>
        </p:spPr>
        <p:txBody>
          <a:bodyPr wrap="square" rtlCol="0">
            <a:spAutoFit/>
          </a:bodyPr>
          <a:lstStyle/>
          <a:p>
            <a:r>
              <a:rPr lang="en-US" sz="1497" b="1" dirty="0"/>
              <a:t>Barcodes and adapters are added in the second round of PCR</a:t>
            </a:r>
            <a:endParaRPr lang="en-US" sz="1225" dirty="0"/>
          </a:p>
        </p:txBody>
      </p:sp>
      <p:sp>
        <p:nvSpPr>
          <p:cNvPr id="109" name="TextBox 108"/>
          <p:cNvSpPr txBox="1"/>
          <p:nvPr/>
        </p:nvSpPr>
        <p:spPr>
          <a:xfrm>
            <a:off x="7297667" y="2612570"/>
            <a:ext cx="1407388" cy="657872"/>
          </a:xfrm>
          <a:prstGeom prst="rect">
            <a:avLst/>
          </a:prstGeom>
          <a:noFill/>
        </p:spPr>
        <p:txBody>
          <a:bodyPr wrap="square" rtlCol="0">
            <a:spAutoFit/>
          </a:bodyPr>
          <a:lstStyle/>
          <a:p>
            <a:r>
              <a:rPr lang="en-US" sz="1225" b="1" dirty="0">
                <a:solidFill>
                  <a:srgbClr val="FF0000"/>
                </a:solidFill>
              </a:rPr>
              <a:t>PCR-1</a:t>
            </a:r>
          </a:p>
          <a:p>
            <a:r>
              <a:rPr lang="en-US" sz="1225" b="1" dirty="0">
                <a:solidFill>
                  <a:srgbClr val="FF0000"/>
                </a:solidFill>
              </a:rPr>
              <a:t>Template with overhang</a:t>
            </a:r>
          </a:p>
        </p:txBody>
      </p:sp>
      <p:sp>
        <p:nvSpPr>
          <p:cNvPr id="110" name="TextBox 109"/>
          <p:cNvSpPr txBox="1"/>
          <p:nvPr/>
        </p:nvSpPr>
        <p:spPr>
          <a:xfrm>
            <a:off x="7297667" y="4701372"/>
            <a:ext cx="1303697" cy="657872"/>
          </a:xfrm>
          <a:prstGeom prst="rect">
            <a:avLst/>
          </a:prstGeom>
          <a:noFill/>
        </p:spPr>
        <p:txBody>
          <a:bodyPr wrap="square" rtlCol="0">
            <a:spAutoFit/>
          </a:bodyPr>
          <a:lstStyle/>
          <a:p>
            <a:r>
              <a:rPr lang="en-US" sz="1225" b="1" dirty="0">
                <a:solidFill>
                  <a:srgbClr val="FF0000"/>
                </a:solidFill>
              </a:rPr>
              <a:t>PCR-2</a:t>
            </a:r>
          </a:p>
          <a:p>
            <a:r>
              <a:rPr lang="en-US" sz="1225" b="1" dirty="0">
                <a:solidFill>
                  <a:srgbClr val="FF0000"/>
                </a:solidFill>
              </a:rPr>
              <a:t>Add barcodes and adapters</a:t>
            </a:r>
          </a:p>
        </p:txBody>
      </p:sp>
    </p:spTree>
    <p:extLst>
      <p:ext uri="{BB962C8B-B14F-4D97-AF65-F5344CB8AC3E}">
        <p14:creationId xmlns:p14="http://schemas.microsoft.com/office/powerpoint/2010/main" val="9688243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Samples</a:t>
            </a:r>
            <a:endParaRPr lang="en-US" dirty="0"/>
          </a:p>
        </p:txBody>
      </p:sp>
      <p:sp>
        <p:nvSpPr>
          <p:cNvPr id="3" name="Title 1"/>
          <p:cNvSpPr txBox="1">
            <a:spLocks/>
          </p:cNvSpPr>
          <p:nvPr/>
        </p:nvSpPr>
        <p:spPr bwMode="auto">
          <a:xfrm>
            <a:off x="2097212" y="2076590"/>
            <a:ext cx="5599308" cy="777682"/>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0" tIns="0" rIns="0" bIns="0" numCol="1" anchor="ctr" anchorCtr="0" compatLnSpc="1">
            <a:prstTxWarp prst="textNoShape">
              <a:avLst/>
            </a:prstTxWarp>
            <a:normAutofit fontScale="97500"/>
          </a:bodyPr>
          <a:lstStyle>
            <a:lvl1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mj-lt"/>
                <a:ea typeface="ＭＳ Ｐゴシック" charset="0"/>
                <a:cs typeface="+mj-cs"/>
              </a:defRPr>
            </a:lvl1pPr>
            <a:lvl2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2pPr>
            <a:lvl3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3pPr>
            <a:lvl4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4pPr>
            <a:lvl5pPr algn="r" defTabSz="449263" rtl="0" eaLnBrk="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ＭＳ Ｐゴシック" charset="0"/>
                <a:cs typeface="Arial Unicode MS" charset="0"/>
              </a:defRPr>
            </a:lvl5pPr>
            <a:lvl6pPr marL="25146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6pPr>
            <a:lvl7pPr marL="29718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7pPr>
            <a:lvl8pPr marL="34290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8pPr>
            <a:lvl9pPr marL="3886200" indent="-228600" algn="r" defTabSz="449263" rtl="0" fontAlgn="base" hangingPunct="0">
              <a:lnSpc>
                <a:spcPct val="93000"/>
              </a:lnSpc>
              <a:spcBef>
                <a:spcPct val="0"/>
              </a:spcBef>
              <a:spcAft>
                <a:spcPct val="0"/>
              </a:spcAft>
              <a:buClr>
                <a:srgbClr val="000000"/>
              </a:buClr>
              <a:buSzPct val="100000"/>
              <a:buFont typeface="Times New Roman" charset="0"/>
              <a:defRPr sz="4400" b="1" i="1">
                <a:solidFill>
                  <a:srgbClr val="A66B1F"/>
                </a:solidFill>
                <a:latin typeface="Arial" charset="0"/>
                <a:ea typeface="Arial Unicode MS" charset="0"/>
                <a:cs typeface="Arial Unicode MS" charset="0"/>
              </a:defRPr>
            </a:lvl9pPr>
          </a:lstStyle>
          <a:p>
            <a:pPr algn="ctr"/>
            <a:r>
              <a:rPr lang="en-US" sz="1905" b="0" dirty="0">
                <a:solidFill>
                  <a:schemeClr val="tx1"/>
                </a:solidFill>
              </a:rPr>
              <a:t>Dual barcoding allows for massively multiplexing of samples using only a relatively few primers</a:t>
            </a:r>
          </a:p>
        </p:txBody>
      </p:sp>
      <p:sp>
        <p:nvSpPr>
          <p:cNvPr id="4" name="Rectangle 3"/>
          <p:cNvSpPr/>
          <p:nvPr/>
        </p:nvSpPr>
        <p:spPr>
          <a:xfrm>
            <a:off x="2566531" y="3632282"/>
            <a:ext cx="1421093" cy="1851276"/>
          </a:xfrm>
          <a:prstGeom prst="rect">
            <a:avLst/>
          </a:prstGeom>
        </p:spPr>
        <p:txBody>
          <a:bodyPr wrap="square">
            <a:spAutoFit/>
          </a:bodyPr>
          <a:lstStyle/>
          <a:p>
            <a:r>
              <a:rPr lang="en-US" sz="1905" baseline="30000" dirty="0">
                <a:latin typeface="Times New Roman"/>
                <a:cs typeface="Times New Roman"/>
              </a:rPr>
              <a:t>GTATCGTC</a:t>
            </a:r>
          </a:p>
          <a:p>
            <a:endParaRPr lang="en-US" sz="1905" baseline="30000" dirty="0">
              <a:latin typeface="Times New Roman"/>
              <a:cs typeface="Times New Roman"/>
            </a:endParaRPr>
          </a:p>
          <a:p>
            <a:r>
              <a:rPr lang="en-US" sz="1905" baseline="30000" dirty="0">
                <a:latin typeface="Times New Roman"/>
                <a:cs typeface="Times New Roman"/>
              </a:rPr>
              <a:t>TGCTCGTA</a:t>
            </a:r>
          </a:p>
          <a:p>
            <a:endParaRPr lang="en-US" sz="1905" baseline="30000" dirty="0">
              <a:latin typeface="Times New Roman"/>
              <a:cs typeface="Times New Roman"/>
            </a:endParaRPr>
          </a:p>
          <a:p>
            <a:r>
              <a:rPr lang="en-US" sz="1905" baseline="30000" dirty="0">
                <a:latin typeface="Times New Roman"/>
                <a:cs typeface="Times New Roman"/>
              </a:rPr>
              <a:t>GTCGTCGT</a:t>
            </a:r>
          </a:p>
          <a:p>
            <a:endParaRPr lang="en-US" sz="1905" baseline="30000" dirty="0">
              <a:latin typeface="Times New Roman"/>
              <a:cs typeface="Times New Roman"/>
            </a:endParaRPr>
          </a:p>
          <a:p>
            <a:r>
              <a:rPr lang="en-US" sz="1905" baseline="30000" dirty="0">
                <a:latin typeface="Times New Roman"/>
                <a:cs typeface="Times New Roman"/>
              </a:rPr>
              <a:t>GTGCGTGT</a:t>
            </a:r>
          </a:p>
          <a:p>
            <a:endParaRPr lang="en-US" sz="1905" baseline="30000" dirty="0">
              <a:latin typeface="Times New Roman"/>
              <a:cs typeface="Times New Roman"/>
            </a:endParaRPr>
          </a:p>
          <a:p>
            <a:r>
              <a:rPr lang="en-US" sz="1905" baseline="30000" dirty="0">
                <a:latin typeface="Times New Roman"/>
                <a:cs typeface="Times New Roman"/>
              </a:rPr>
              <a:t>GCGTCGTG</a:t>
            </a:r>
          </a:p>
        </p:txBody>
      </p:sp>
      <p:sp>
        <p:nvSpPr>
          <p:cNvPr id="5" name="TextBox 4"/>
          <p:cNvSpPr txBox="1"/>
          <p:nvPr/>
        </p:nvSpPr>
        <p:spPr>
          <a:xfrm>
            <a:off x="5918945" y="3625032"/>
            <a:ext cx="1608246" cy="1851276"/>
          </a:xfrm>
          <a:prstGeom prst="rect">
            <a:avLst/>
          </a:prstGeom>
          <a:noFill/>
        </p:spPr>
        <p:txBody>
          <a:bodyPr wrap="square" rtlCol="0">
            <a:spAutoFit/>
          </a:bodyPr>
          <a:lstStyle/>
          <a:p>
            <a:r>
              <a:rPr lang="en-US" sz="1905" baseline="30000" dirty="0">
                <a:latin typeface="Times New Roman"/>
                <a:cs typeface="Times New Roman"/>
              </a:rPr>
              <a:t>GTCGTGTA</a:t>
            </a:r>
          </a:p>
          <a:p>
            <a:endParaRPr lang="en-US" sz="1905" baseline="30000" dirty="0">
              <a:latin typeface="Times New Roman"/>
              <a:cs typeface="Times New Roman"/>
            </a:endParaRPr>
          </a:p>
          <a:p>
            <a:r>
              <a:rPr lang="en-US" sz="1905" baseline="30000" dirty="0">
                <a:latin typeface="Times New Roman"/>
                <a:cs typeface="Times New Roman"/>
              </a:rPr>
              <a:t>GATGTAGC</a:t>
            </a:r>
          </a:p>
          <a:p>
            <a:endParaRPr lang="en-US" sz="1905" baseline="30000" dirty="0">
              <a:latin typeface="Times New Roman"/>
              <a:cs typeface="Times New Roman"/>
            </a:endParaRPr>
          </a:p>
          <a:p>
            <a:r>
              <a:rPr lang="en-US" sz="1905" baseline="30000" dirty="0">
                <a:latin typeface="Times New Roman"/>
                <a:cs typeface="Times New Roman"/>
              </a:rPr>
              <a:t>GAGTGATC</a:t>
            </a:r>
          </a:p>
          <a:p>
            <a:endParaRPr lang="en-US" sz="1905" baseline="30000" dirty="0">
              <a:latin typeface="Times New Roman"/>
              <a:cs typeface="Times New Roman"/>
            </a:endParaRPr>
          </a:p>
          <a:p>
            <a:r>
              <a:rPr lang="en-US" sz="1905" baseline="30000" dirty="0">
                <a:latin typeface="Times New Roman"/>
                <a:cs typeface="Times New Roman"/>
              </a:rPr>
              <a:t>CGCTATCA</a:t>
            </a:r>
          </a:p>
          <a:p>
            <a:endParaRPr lang="en-US" sz="1905" baseline="30000" dirty="0">
              <a:latin typeface="Times New Roman"/>
              <a:cs typeface="Times New Roman"/>
            </a:endParaRPr>
          </a:p>
          <a:p>
            <a:r>
              <a:rPr lang="en-US" sz="1905" baseline="30000">
                <a:latin typeface="Times New Roman"/>
                <a:cs typeface="Times New Roman"/>
              </a:rPr>
              <a:t>CGCTGTAG</a:t>
            </a:r>
            <a:endParaRPr lang="en-US" sz="1905" baseline="30000" dirty="0">
              <a:latin typeface="Times New Roman"/>
              <a:cs typeface="Times New Roman"/>
            </a:endParaRPr>
          </a:p>
        </p:txBody>
      </p:sp>
      <p:sp>
        <p:nvSpPr>
          <p:cNvPr id="6" name="TextBox 5"/>
          <p:cNvSpPr txBox="1"/>
          <p:nvPr/>
        </p:nvSpPr>
        <p:spPr>
          <a:xfrm>
            <a:off x="2404505" y="3105515"/>
            <a:ext cx="4984723" cy="343620"/>
          </a:xfrm>
          <a:prstGeom prst="rect">
            <a:avLst/>
          </a:prstGeom>
          <a:noFill/>
        </p:spPr>
        <p:txBody>
          <a:bodyPr wrap="square" rtlCol="0">
            <a:spAutoFit/>
          </a:bodyPr>
          <a:lstStyle/>
          <a:p>
            <a:pPr algn="ctr"/>
            <a:r>
              <a:rPr lang="en-US" sz="1633" dirty="0"/>
              <a:t>Pairing of BC1 and BC2 uniquely identifies sample</a:t>
            </a:r>
          </a:p>
        </p:txBody>
      </p:sp>
      <p:cxnSp>
        <p:nvCxnSpPr>
          <p:cNvPr id="9" name="Straight Connector 8"/>
          <p:cNvCxnSpPr/>
          <p:nvPr/>
        </p:nvCxnSpPr>
        <p:spPr>
          <a:xfrm>
            <a:off x="3771591" y="3664455"/>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779266" y="406821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767263" y="4440297"/>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767263" y="4824383"/>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767263" y="5208469"/>
            <a:ext cx="183628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779266" y="3664455"/>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786941" y="405621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786941" y="4416292"/>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786941" y="4812381"/>
            <a:ext cx="1828606" cy="40375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786940" y="3676458"/>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782614" y="4056211"/>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82614" y="4440297"/>
            <a:ext cx="1816604" cy="751837"/>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767264" y="482438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86941" y="3676458"/>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782613" y="4056210"/>
            <a:ext cx="1812277"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767263" y="3676458"/>
            <a:ext cx="1852607" cy="153968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798943" y="4447966"/>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3786941" y="4075882"/>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3786941" y="3679793"/>
            <a:ext cx="1831953" cy="367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779266" y="4428294"/>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3786941" y="4051877"/>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834949" y="3667791"/>
            <a:ext cx="1827626" cy="7758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3782613" y="4056210"/>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790288" y="3691796"/>
            <a:ext cx="1825259" cy="1135923"/>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3798943" y="3664456"/>
            <a:ext cx="1795947" cy="1527679"/>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1642732" y="5911553"/>
            <a:ext cx="6273299" cy="553100"/>
          </a:xfrm>
          <a:prstGeom prst="rect">
            <a:avLst/>
          </a:prstGeom>
          <a:solidFill>
            <a:srgbClr val="0000FF">
              <a:alpha val="25000"/>
            </a:srgbClr>
          </a:solidFill>
          <a:ln>
            <a:solidFill>
              <a:srgbClr val="0000FF"/>
            </a:solidFill>
          </a:ln>
        </p:spPr>
        <p:txBody>
          <a:bodyPr wrap="square" rtlCol="0">
            <a:spAutoFit/>
          </a:bodyPr>
          <a:lstStyle/>
          <a:p>
            <a:pPr algn="ctr"/>
            <a:r>
              <a:rPr lang="en-US" sz="1497" b="1" dirty="0"/>
              <a:t>5</a:t>
            </a:r>
            <a:r>
              <a:rPr lang="en-US" sz="1497" dirty="0"/>
              <a:t> </a:t>
            </a:r>
            <a:r>
              <a:rPr lang="en-US" sz="1497" b="1" dirty="0"/>
              <a:t>Pairs</a:t>
            </a:r>
            <a:r>
              <a:rPr lang="en-US" sz="1497" dirty="0"/>
              <a:t> of Barcodes allows for multiplexing of </a:t>
            </a:r>
            <a:r>
              <a:rPr lang="en-US" sz="1497" b="1" dirty="0"/>
              <a:t>25</a:t>
            </a:r>
            <a:r>
              <a:rPr lang="en-US" sz="1497" dirty="0"/>
              <a:t> </a:t>
            </a:r>
            <a:r>
              <a:rPr lang="en-US" sz="1497" b="1" dirty="0"/>
              <a:t>samples</a:t>
            </a:r>
            <a:r>
              <a:rPr lang="en-US" sz="1497" dirty="0"/>
              <a:t>.</a:t>
            </a:r>
          </a:p>
          <a:p>
            <a:pPr algn="ctr"/>
            <a:r>
              <a:rPr lang="en-US" sz="1497" b="1" dirty="0"/>
              <a:t>32</a:t>
            </a:r>
            <a:r>
              <a:rPr lang="en-US" sz="1497" dirty="0"/>
              <a:t> </a:t>
            </a:r>
            <a:r>
              <a:rPr lang="en-US" sz="1497" b="1" dirty="0"/>
              <a:t>Pairs</a:t>
            </a:r>
            <a:r>
              <a:rPr lang="en-US" sz="1497" dirty="0"/>
              <a:t> can multiplex </a:t>
            </a:r>
            <a:r>
              <a:rPr lang="en-US" sz="1497" b="1" dirty="0"/>
              <a:t>1024</a:t>
            </a:r>
            <a:r>
              <a:rPr lang="en-US" sz="1497" dirty="0"/>
              <a:t> </a:t>
            </a:r>
            <a:r>
              <a:rPr lang="en-US" sz="1497" b="1" dirty="0"/>
              <a:t>samples</a:t>
            </a:r>
            <a:r>
              <a:rPr lang="en-US" sz="1497" dirty="0"/>
              <a:t> in the same sequencing reaction</a:t>
            </a:r>
          </a:p>
        </p:txBody>
      </p:sp>
      <p:sp>
        <p:nvSpPr>
          <p:cNvPr id="7" name="TextBox 6"/>
          <p:cNvSpPr txBox="1"/>
          <p:nvPr/>
        </p:nvSpPr>
        <p:spPr>
          <a:xfrm>
            <a:off x="500064" y="4192303"/>
            <a:ext cx="1904440" cy="507831"/>
          </a:xfrm>
          <a:prstGeom prst="rect">
            <a:avLst/>
          </a:prstGeom>
          <a:noFill/>
        </p:spPr>
        <p:txBody>
          <a:bodyPr wrap="square" rtlCol="0">
            <a:spAutoFit/>
          </a:bodyPr>
          <a:lstStyle/>
          <a:p>
            <a:r>
              <a:rPr lang="en-US" sz="1350"/>
              <a:t>8bp </a:t>
            </a:r>
            <a:r>
              <a:rPr lang="en-US" sz="1350" smtClean="0"/>
              <a:t>[Error-Correcting]</a:t>
            </a:r>
            <a:endParaRPr lang="en-US" sz="1350" dirty="0"/>
          </a:p>
          <a:p>
            <a:r>
              <a:rPr lang="en-US" sz="1350" dirty="0"/>
              <a:t> Barcodes</a:t>
            </a:r>
          </a:p>
        </p:txBody>
      </p:sp>
    </p:spTree>
    <p:extLst>
      <p:ext uri="{BB962C8B-B14F-4D97-AF65-F5344CB8AC3E}">
        <p14:creationId xmlns:p14="http://schemas.microsoft.com/office/powerpoint/2010/main" val="8092170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Multiplex Amplicon Targets</a:t>
            </a:r>
            <a:endParaRPr lang="en-US" dirty="0"/>
          </a:p>
        </p:txBody>
      </p:sp>
      <p:pic>
        <p:nvPicPr>
          <p:cNvPr id="3" name="Content Placeholder 5" descr="images.jpeg"/>
          <p:cNvPicPr>
            <a:picLocks noGrp="1"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138491" y="1962248"/>
            <a:ext cx="811821" cy="446470"/>
          </a:xfrm>
          <a:prstGeom prst="rect">
            <a:avLst/>
          </a:prstGeom>
        </p:spPr>
      </p:pic>
      <p:pic>
        <p:nvPicPr>
          <p:cNvPr id="4"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088303" y="1962248"/>
            <a:ext cx="811821" cy="446470"/>
          </a:xfrm>
          <a:prstGeom prst="rect">
            <a:avLst/>
          </a:prstGeom>
        </p:spPr>
      </p:pic>
      <p:pic>
        <p:nvPicPr>
          <p:cNvPr id="5"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3043316" y="1962248"/>
            <a:ext cx="811821" cy="446470"/>
          </a:xfrm>
          <a:prstGeom prst="rect">
            <a:avLst/>
          </a:prstGeom>
        </p:spPr>
      </p:pic>
      <p:pic>
        <p:nvPicPr>
          <p:cNvPr id="6"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1587959" y="2514093"/>
            <a:ext cx="811821" cy="446470"/>
          </a:xfrm>
          <a:prstGeom prst="rect">
            <a:avLst/>
          </a:prstGeom>
        </p:spPr>
      </p:pic>
      <p:pic>
        <p:nvPicPr>
          <p:cNvPr id="7"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602426" y="2514093"/>
            <a:ext cx="811821" cy="446470"/>
          </a:xfrm>
          <a:prstGeom prst="rect">
            <a:avLst/>
          </a:prstGeom>
        </p:spPr>
      </p:pic>
      <p:pic>
        <p:nvPicPr>
          <p:cNvPr id="8" name="Content Placeholder 5" descr="images.jpeg"/>
          <p:cNvPicPr>
            <a:picLocks noChangeAspect="1"/>
          </p:cNvPicPr>
          <p:nvPr/>
        </p:nvPicPr>
        <p:blipFill>
          <a:blip r:embed="rId2">
            <a:extLst>
              <a:ext uri="{28A0092B-C50C-407E-A947-70E740481C1C}">
                <a14:useLocalDpi xmlns:a14="http://schemas.microsoft.com/office/drawing/2010/main" val="0"/>
              </a:ext>
            </a:extLst>
          </a:blip>
          <a:srcRect t="13289" b="13289"/>
          <a:stretch>
            <a:fillRect/>
          </a:stretch>
        </p:blipFill>
        <p:spPr>
          <a:xfrm>
            <a:off x="2117788" y="3869198"/>
            <a:ext cx="709928" cy="390433"/>
          </a:xfrm>
          <a:prstGeom prst="rect">
            <a:avLst/>
          </a:prstGeom>
        </p:spPr>
      </p:pic>
      <p:cxnSp>
        <p:nvCxnSpPr>
          <p:cNvPr id="9" name="Straight Arrow Connector 8"/>
          <p:cNvCxnSpPr/>
          <p:nvPr/>
        </p:nvCxnSpPr>
        <p:spPr>
          <a:xfrm>
            <a:off x="2498183" y="3066082"/>
            <a:ext cx="0" cy="68344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11" idx="1"/>
          </p:cNvCxnSpPr>
          <p:nvPr/>
        </p:nvCxnSpPr>
        <p:spPr>
          <a:xfrm>
            <a:off x="2498184" y="4310374"/>
            <a:ext cx="1587569" cy="128017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1" name="Picture 10" descr="imgre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753" y="5192035"/>
            <a:ext cx="797030" cy="797030"/>
          </a:xfrm>
          <a:prstGeom prst="rect">
            <a:avLst/>
          </a:prstGeom>
        </p:spPr>
      </p:pic>
      <p:cxnSp>
        <p:nvCxnSpPr>
          <p:cNvPr id="14" name="Straight Connector 13"/>
          <p:cNvCxnSpPr/>
          <p:nvPr/>
        </p:nvCxnSpPr>
        <p:spPr bwMode="auto">
          <a:xfrm>
            <a:off x="4520155" y="1873637"/>
            <a:ext cx="0" cy="3132439"/>
          </a:xfrm>
          <a:prstGeom prst="line">
            <a:avLst/>
          </a:prstGeom>
          <a:solidFill>
            <a:srgbClr val="00B8FF"/>
          </a:solidFill>
          <a:ln w="9525" cap="flat" cmpd="sng" algn="ctr">
            <a:solidFill>
              <a:schemeClr val="tx1"/>
            </a:solidFill>
            <a:prstDash val="solid"/>
            <a:round/>
            <a:headEnd type="none" w="med" len="med"/>
            <a:tailEnd type="none" w="med" len="med"/>
          </a:ln>
          <a:effectLst/>
        </p:spPr>
      </p:cxnSp>
      <p:pic>
        <p:nvPicPr>
          <p:cNvPr id="15"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471" y="2464693"/>
            <a:ext cx="2984452" cy="2153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extBox 15"/>
          <p:cNvSpPr txBox="1"/>
          <p:nvPr/>
        </p:nvSpPr>
        <p:spPr>
          <a:xfrm>
            <a:off x="5689838" y="5104830"/>
            <a:ext cx="3100910" cy="646331"/>
          </a:xfrm>
          <a:prstGeom prst="rect">
            <a:avLst/>
          </a:prstGeom>
          <a:noFill/>
        </p:spPr>
        <p:txBody>
          <a:bodyPr wrap="square" rtlCol="0">
            <a:spAutoFit/>
          </a:bodyPr>
          <a:lstStyle/>
          <a:p>
            <a:pPr algn="ctr"/>
            <a:r>
              <a:rPr lang="en-US" b="1" dirty="0">
                <a:solidFill>
                  <a:srgbClr val="0070C0"/>
                </a:solidFill>
              </a:rPr>
              <a:t>48 samples X 48 </a:t>
            </a:r>
            <a:r>
              <a:rPr lang="en-US" b="1" dirty="0" err="1">
                <a:solidFill>
                  <a:srgbClr val="0070C0"/>
                </a:solidFill>
              </a:rPr>
              <a:t>amplicons</a:t>
            </a:r>
            <a:endParaRPr lang="en-US" b="1" dirty="0">
              <a:solidFill>
                <a:srgbClr val="0070C0"/>
              </a:solidFill>
            </a:endParaRPr>
          </a:p>
          <a:p>
            <a:pPr algn="ctr"/>
            <a:r>
              <a:rPr lang="en-US" b="1" dirty="0">
                <a:solidFill>
                  <a:srgbClr val="0070C0"/>
                </a:solidFill>
              </a:rPr>
              <a:t>2304 Two-step PCR reactions </a:t>
            </a:r>
          </a:p>
        </p:txBody>
      </p:sp>
      <p:sp>
        <p:nvSpPr>
          <p:cNvPr id="17" name="TextBox 16"/>
          <p:cNvSpPr txBox="1"/>
          <p:nvPr/>
        </p:nvSpPr>
        <p:spPr>
          <a:xfrm>
            <a:off x="3464899" y="2611204"/>
            <a:ext cx="1171620" cy="646331"/>
          </a:xfrm>
          <a:prstGeom prst="rect">
            <a:avLst/>
          </a:prstGeom>
          <a:noFill/>
        </p:spPr>
        <p:txBody>
          <a:bodyPr wrap="square" rtlCol="0">
            <a:spAutoFit/>
          </a:bodyPr>
          <a:lstStyle/>
          <a:p>
            <a:r>
              <a:rPr lang="en-US" b="1" dirty="0">
                <a:solidFill>
                  <a:srgbClr val="0070C0"/>
                </a:solidFill>
              </a:rPr>
              <a:t>PCR-1 product</a:t>
            </a:r>
          </a:p>
        </p:txBody>
      </p:sp>
      <p:sp>
        <p:nvSpPr>
          <p:cNvPr id="18" name="TextBox 17"/>
          <p:cNvSpPr txBox="1"/>
          <p:nvPr/>
        </p:nvSpPr>
        <p:spPr>
          <a:xfrm>
            <a:off x="3343314" y="4270337"/>
            <a:ext cx="1120274" cy="646331"/>
          </a:xfrm>
          <a:prstGeom prst="rect">
            <a:avLst/>
          </a:prstGeom>
          <a:noFill/>
        </p:spPr>
        <p:txBody>
          <a:bodyPr wrap="square" rtlCol="0">
            <a:spAutoFit/>
          </a:bodyPr>
          <a:lstStyle/>
          <a:p>
            <a:r>
              <a:rPr lang="en-US" b="1" dirty="0">
                <a:solidFill>
                  <a:srgbClr val="0070C0"/>
                </a:solidFill>
              </a:rPr>
              <a:t>PCR-2 product</a:t>
            </a:r>
          </a:p>
        </p:txBody>
      </p:sp>
      <p:sp>
        <p:nvSpPr>
          <p:cNvPr id="19" name="TextBox 18"/>
          <p:cNvSpPr txBox="1"/>
          <p:nvPr/>
        </p:nvSpPr>
        <p:spPr>
          <a:xfrm>
            <a:off x="4882783" y="2016206"/>
            <a:ext cx="2896200" cy="338554"/>
          </a:xfrm>
          <a:prstGeom prst="rect">
            <a:avLst/>
          </a:prstGeom>
          <a:noFill/>
        </p:spPr>
        <p:txBody>
          <a:bodyPr wrap="square" rtlCol="0">
            <a:spAutoFit/>
          </a:bodyPr>
          <a:lstStyle/>
          <a:p>
            <a:pPr algn="ctr"/>
            <a:r>
              <a:rPr lang="en-US" sz="1600" dirty="0" err="1"/>
              <a:t>Fluidigm</a:t>
            </a:r>
            <a:r>
              <a:rPr lang="en-US" sz="1600" dirty="0"/>
              <a:t> Access Array System</a:t>
            </a:r>
          </a:p>
        </p:txBody>
      </p:sp>
      <p:cxnSp>
        <p:nvCxnSpPr>
          <p:cNvPr id="22" name="Straight Arrow Connector 21"/>
          <p:cNvCxnSpPr>
            <a:endCxn id="11" idx="3"/>
          </p:cNvCxnSpPr>
          <p:nvPr/>
        </p:nvCxnSpPr>
        <p:spPr>
          <a:xfrm flipH="1">
            <a:off x="4882783" y="4725137"/>
            <a:ext cx="1348272" cy="86541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950312" y="5873616"/>
            <a:ext cx="2143140" cy="369332"/>
          </a:xfrm>
          <a:prstGeom prst="rect">
            <a:avLst/>
          </a:prstGeom>
          <a:noFill/>
        </p:spPr>
        <p:txBody>
          <a:bodyPr wrap="square" rtlCol="0">
            <a:spAutoFit/>
          </a:bodyPr>
          <a:lstStyle/>
          <a:p>
            <a:r>
              <a:rPr lang="en-US" b="1" dirty="0">
                <a:solidFill>
                  <a:srgbClr val="0070C0"/>
                </a:solidFill>
              </a:rPr>
              <a:t>Pool many samples</a:t>
            </a:r>
          </a:p>
        </p:txBody>
      </p:sp>
    </p:spTree>
    <p:extLst>
      <p:ext uri="{BB962C8B-B14F-4D97-AF65-F5344CB8AC3E}">
        <p14:creationId xmlns:p14="http://schemas.microsoft.com/office/powerpoint/2010/main" val="49680440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dbcAmplicons</a:t>
            </a:r>
            <a:endParaRPr lang="en-US" dirty="0"/>
          </a:p>
        </p:txBody>
      </p:sp>
      <p:sp>
        <p:nvSpPr>
          <p:cNvPr id="121" name="Rounded Rectangle 120"/>
          <p:cNvSpPr/>
          <p:nvPr/>
        </p:nvSpPr>
        <p:spPr bwMode="auto">
          <a:xfrm>
            <a:off x="1668655"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Target Specific</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Design</a:t>
            </a:r>
          </a:p>
        </p:txBody>
      </p:sp>
      <p:sp>
        <p:nvSpPr>
          <p:cNvPr id="122" name="Rounded Rectangle 121"/>
          <p:cNvSpPr/>
          <p:nvPr/>
        </p:nvSpPr>
        <p:spPr bwMode="auto">
          <a:xfrm>
            <a:off x="3742473"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latin typeface="Arial" charset="0"/>
              </a:rPr>
              <a:t>Primer Validation</a:t>
            </a:r>
          </a:p>
        </p:txBody>
      </p:sp>
      <p:sp>
        <p:nvSpPr>
          <p:cNvPr id="123" name="Rounded Rectangle 122"/>
          <p:cNvSpPr/>
          <p:nvPr/>
        </p:nvSpPr>
        <p:spPr bwMode="auto">
          <a:xfrm>
            <a:off x="5816290" y="3169773"/>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Dual-barcoded</a:t>
            </a:r>
          </a:p>
          <a:p>
            <a:pPr algn="ctr" defTabSz="305678" fontAlgn="base" hangingPunct="0">
              <a:lnSpc>
                <a:spcPct val="93000"/>
              </a:lnSpc>
              <a:spcBef>
                <a:spcPct val="0"/>
              </a:spcBef>
              <a:spcAft>
                <a:spcPct val="0"/>
              </a:spcAft>
              <a:buClr>
                <a:srgbClr val="000000"/>
              </a:buClr>
              <a:buSzPct val="100000"/>
            </a:pPr>
            <a:r>
              <a:rPr lang="en-US" sz="1225" dirty="0"/>
              <a:t>Two-step</a:t>
            </a:r>
          </a:p>
          <a:p>
            <a:pPr algn="ctr" defTabSz="305678" fontAlgn="base" hangingPunct="0">
              <a:lnSpc>
                <a:spcPct val="93000"/>
              </a:lnSpc>
              <a:spcBef>
                <a:spcPct val="0"/>
              </a:spcBef>
              <a:spcAft>
                <a:spcPct val="0"/>
              </a:spcAft>
              <a:buClr>
                <a:srgbClr val="000000"/>
              </a:buClr>
              <a:buSzPct val="100000"/>
            </a:pPr>
            <a:r>
              <a:rPr lang="en-US" sz="1225" dirty="0"/>
              <a:t>PCR</a:t>
            </a:r>
            <a:endParaRPr lang="en-US" sz="1225" dirty="0">
              <a:latin typeface="Arial" charset="0"/>
            </a:endParaRPr>
          </a:p>
        </p:txBody>
      </p:sp>
      <p:sp>
        <p:nvSpPr>
          <p:cNvPr id="124" name="Rounded Rectangle 123"/>
          <p:cNvSpPr/>
          <p:nvPr/>
        </p:nvSpPr>
        <p:spPr bwMode="auto">
          <a:xfrm>
            <a:off x="5816290" y="218470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DNA</a:t>
            </a:r>
            <a:endParaRPr lang="en-US" sz="1225" dirty="0">
              <a:latin typeface="Arial" charset="0"/>
            </a:endParaRPr>
          </a:p>
        </p:txBody>
      </p:sp>
      <p:sp>
        <p:nvSpPr>
          <p:cNvPr id="125" name="Rounded Rectangle 124"/>
          <p:cNvSpPr/>
          <p:nvPr/>
        </p:nvSpPr>
        <p:spPr bwMode="auto">
          <a:xfrm>
            <a:off x="5816290" y="4154836"/>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Pooling</a:t>
            </a:r>
          </a:p>
          <a:p>
            <a:pPr algn="ctr" defTabSz="305678" fontAlgn="base" hangingPunct="0">
              <a:lnSpc>
                <a:spcPct val="93000"/>
              </a:lnSpc>
              <a:spcBef>
                <a:spcPct val="0"/>
              </a:spcBef>
              <a:spcAft>
                <a:spcPct val="0"/>
              </a:spcAft>
              <a:buClr>
                <a:srgbClr val="000000"/>
              </a:buClr>
              <a:buSzPct val="100000"/>
            </a:pPr>
            <a:r>
              <a:rPr lang="en-US" sz="1225" dirty="0"/>
              <a:t>And</a:t>
            </a:r>
          </a:p>
          <a:p>
            <a:pPr algn="ctr" defTabSz="305678" fontAlgn="base" hangingPunct="0">
              <a:lnSpc>
                <a:spcPct val="93000"/>
              </a:lnSpc>
              <a:spcBef>
                <a:spcPct val="0"/>
              </a:spcBef>
              <a:spcAft>
                <a:spcPct val="0"/>
              </a:spcAft>
              <a:buClr>
                <a:srgbClr val="000000"/>
              </a:buClr>
              <a:buSzPct val="100000"/>
            </a:pPr>
            <a:r>
              <a:rPr lang="en-US" sz="1225" dirty="0"/>
              <a:t>Quantification</a:t>
            </a:r>
            <a:endParaRPr lang="en-US" sz="1225" dirty="0">
              <a:latin typeface="Arial" charset="0"/>
            </a:endParaRPr>
          </a:p>
        </p:txBody>
      </p:sp>
      <p:sp>
        <p:nvSpPr>
          <p:cNvPr id="126" name="Rounded Rectangle 125"/>
          <p:cNvSpPr/>
          <p:nvPr/>
        </p:nvSpPr>
        <p:spPr bwMode="auto">
          <a:xfrm>
            <a:off x="5816290"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Illumina Sequencing</a:t>
            </a:r>
          </a:p>
          <a:p>
            <a:pPr algn="ctr" defTabSz="305678" fontAlgn="base" hangingPunct="0">
              <a:lnSpc>
                <a:spcPct val="93000"/>
              </a:lnSpc>
              <a:spcBef>
                <a:spcPct val="0"/>
              </a:spcBef>
              <a:spcAft>
                <a:spcPct val="0"/>
              </a:spcAft>
              <a:buClr>
                <a:srgbClr val="000000"/>
              </a:buClr>
              <a:buSzPct val="100000"/>
            </a:pPr>
            <a:r>
              <a:rPr lang="en-US" sz="1225" dirty="0">
                <a:latin typeface="Arial" charset="0"/>
              </a:rPr>
              <a:t>Four Read Setup</a:t>
            </a:r>
          </a:p>
        </p:txBody>
      </p:sp>
      <p:sp>
        <p:nvSpPr>
          <p:cNvPr id="127" name="Rounded Rectangle 126"/>
          <p:cNvSpPr/>
          <p:nvPr/>
        </p:nvSpPr>
        <p:spPr bwMode="auto">
          <a:xfrm>
            <a:off x="3742473"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Preprocess:</a:t>
            </a:r>
          </a:p>
          <a:p>
            <a:pPr algn="ctr" defTabSz="305678" fontAlgn="base" hangingPunct="0">
              <a:lnSpc>
                <a:spcPct val="93000"/>
              </a:lnSpc>
              <a:spcBef>
                <a:spcPct val="0"/>
              </a:spcBef>
              <a:spcAft>
                <a:spcPct val="0"/>
              </a:spcAft>
              <a:buClr>
                <a:srgbClr val="000000"/>
              </a:buClr>
              <a:buSzPct val="100000"/>
            </a:pPr>
            <a:r>
              <a:rPr lang="en-US" sz="1225" dirty="0" err="1"/>
              <a:t>Demuliplex</a:t>
            </a:r>
            <a:r>
              <a:rPr lang="en-US" sz="1225" dirty="0"/>
              <a:t> by barcodes and primer sequences</a:t>
            </a:r>
            <a:endParaRPr lang="en-US" sz="1225" dirty="0">
              <a:latin typeface="Arial" charset="0"/>
            </a:endParaRPr>
          </a:p>
        </p:txBody>
      </p:sp>
      <p:sp>
        <p:nvSpPr>
          <p:cNvPr id="128" name="Rounded Rectangle 127"/>
          <p:cNvSpPr/>
          <p:nvPr/>
        </p:nvSpPr>
        <p:spPr bwMode="auto">
          <a:xfrm>
            <a:off x="1668655" y="5139899"/>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dirty="0"/>
              <a:t>Downstream</a:t>
            </a:r>
          </a:p>
          <a:p>
            <a:pPr algn="ctr" defTabSz="305678" fontAlgn="base" hangingPunct="0">
              <a:lnSpc>
                <a:spcPct val="93000"/>
              </a:lnSpc>
              <a:spcBef>
                <a:spcPct val="0"/>
              </a:spcBef>
              <a:spcAft>
                <a:spcPct val="0"/>
              </a:spcAft>
              <a:buClr>
                <a:srgbClr val="000000"/>
              </a:buClr>
              <a:buSzPct val="100000"/>
            </a:pPr>
            <a:r>
              <a:rPr lang="en-US" sz="1225" dirty="0"/>
              <a:t>Analysis</a:t>
            </a:r>
            <a:endParaRPr lang="en-US" sz="1225" dirty="0">
              <a:latin typeface="Arial" charset="0"/>
            </a:endParaRPr>
          </a:p>
        </p:txBody>
      </p:sp>
      <p:cxnSp>
        <p:nvCxnSpPr>
          <p:cNvPr id="130" name="Straight Arrow Connector 129"/>
          <p:cNvCxnSpPr>
            <a:stCxn id="121" idx="3"/>
            <a:endCxn id="122" idx="1"/>
          </p:cNvCxnSpPr>
          <p:nvPr/>
        </p:nvCxnSpPr>
        <p:spPr bwMode="auto">
          <a:xfrm>
            <a:off x="3483246"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1" name="Straight Arrow Connector 130"/>
          <p:cNvCxnSpPr/>
          <p:nvPr/>
        </p:nvCxnSpPr>
        <p:spPr bwMode="auto">
          <a:xfrm rot="10800000">
            <a:off x="3483246"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2" name="Straight Arrow Connector 131"/>
          <p:cNvCxnSpPr/>
          <p:nvPr/>
        </p:nvCxnSpPr>
        <p:spPr bwMode="auto">
          <a:xfrm>
            <a:off x="5557064" y="3532691"/>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3" name="Straight Arrow Connector 132"/>
          <p:cNvCxnSpPr/>
          <p:nvPr/>
        </p:nvCxnSpPr>
        <p:spPr bwMode="auto">
          <a:xfrm rot="10800000">
            <a:off x="5557064" y="550281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5" name="Straight Arrow Connector 134"/>
          <p:cNvCxnSpPr/>
          <p:nvPr/>
        </p:nvCxnSpPr>
        <p:spPr bwMode="auto">
          <a:xfrm rot="5400000">
            <a:off x="6619895" y="3040160"/>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7" name="Straight Arrow Connector 136"/>
          <p:cNvCxnSpPr/>
          <p:nvPr/>
        </p:nvCxnSpPr>
        <p:spPr bwMode="auto">
          <a:xfrm rot="5400000">
            <a:off x="6619895" y="402522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38" name="Straight Arrow Connector 137"/>
          <p:cNvCxnSpPr/>
          <p:nvPr/>
        </p:nvCxnSpPr>
        <p:spPr bwMode="auto">
          <a:xfrm rot="5400000">
            <a:off x="6619895" y="5010286"/>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139" name="TextBox 138"/>
          <p:cNvSpPr txBox="1"/>
          <p:nvPr/>
        </p:nvSpPr>
        <p:spPr>
          <a:xfrm>
            <a:off x="2394492" y="2806855"/>
            <a:ext cx="2592272" cy="307777"/>
          </a:xfrm>
          <a:prstGeom prst="rect">
            <a:avLst/>
          </a:prstGeom>
          <a:noFill/>
        </p:spPr>
        <p:txBody>
          <a:bodyPr wrap="square" rtlCol="0">
            <a:spAutoFit/>
          </a:bodyPr>
          <a:lstStyle/>
          <a:p>
            <a:r>
              <a:rPr lang="en-US" sz="1400" b="1" dirty="0">
                <a:solidFill>
                  <a:srgbClr val="0070C0"/>
                </a:solidFill>
              </a:rPr>
              <a:t>Performed in Researcher’s Lab</a:t>
            </a:r>
          </a:p>
        </p:txBody>
      </p:sp>
      <p:sp>
        <p:nvSpPr>
          <p:cNvPr id="140" name="TextBox 139"/>
          <p:cNvSpPr txBox="1"/>
          <p:nvPr/>
        </p:nvSpPr>
        <p:spPr>
          <a:xfrm>
            <a:off x="2394491" y="4776982"/>
            <a:ext cx="2799654" cy="307777"/>
          </a:xfrm>
          <a:prstGeom prst="rect">
            <a:avLst/>
          </a:prstGeom>
          <a:noFill/>
        </p:spPr>
        <p:txBody>
          <a:bodyPr wrap="square" rtlCol="0">
            <a:spAutoFit/>
          </a:bodyPr>
          <a:lstStyle/>
          <a:p>
            <a:r>
              <a:rPr lang="en-US" sz="1400" b="1" dirty="0">
                <a:solidFill>
                  <a:srgbClr val="0070C0"/>
                </a:solidFill>
              </a:rPr>
              <a:t>Python </a:t>
            </a:r>
            <a:r>
              <a:rPr lang="en-US" sz="1400" b="1" dirty="0" err="1">
                <a:solidFill>
                  <a:srgbClr val="0070C0"/>
                </a:solidFill>
              </a:rPr>
              <a:t>dbcAmplicons</a:t>
            </a:r>
            <a:r>
              <a:rPr lang="en-US" sz="1400" b="1" dirty="0">
                <a:solidFill>
                  <a:srgbClr val="0070C0"/>
                </a:solidFill>
              </a:rPr>
              <a:t> application</a:t>
            </a:r>
          </a:p>
        </p:txBody>
      </p:sp>
      <p:sp>
        <p:nvSpPr>
          <p:cNvPr id="141" name="TextBox 140"/>
          <p:cNvSpPr txBox="1"/>
          <p:nvPr/>
        </p:nvSpPr>
        <p:spPr>
          <a:xfrm rot="5400000">
            <a:off x="6688198" y="4649018"/>
            <a:ext cx="2229353" cy="307777"/>
          </a:xfrm>
          <a:prstGeom prst="rect">
            <a:avLst/>
          </a:prstGeom>
          <a:noFill/>
        </p:spPr>
        <p:txBody>
          <a:bodyPr wrap="square" rtlCol="0">
            <a:spAutoFit/>
          </a:bodyPr>
          <a:lstStyle/>
          <a:p>
            <a:r>
              <a:rPr lang="en-US" sz="1400" b="1" dirty="0">
                <a:solidFill>
                  <a:srgbClr val="0070C0"/>
                </a:solidFill>
              </a:rPr>
              <a:t>Performed in Core Facility</a:t>
            </a:r>
          </a:p>
        </p:txBody>
      </p:sp>
      <p:sp>
        <p:nvSpPr>
          <p:cNvPr id="142" name="TextBox 141"/>
          <p:cNvSpPr txBox="1"/>
          <p:nvPr/>
        </p:nvSpPr>
        <p:spPr>
          <a:xfrm>
            <a:off x="1564965" y="2080215"/>
            <a:ext cx="4095790" cy="553037"/>
          </a:xfrm>
          <a:prstGeom prst="rect">
            <a:avLst/>
          </a:prstGeom>
          <a:noFill/>
        </p:spPr>
        <p:txBody>
          <a:bodyPr wrap="square" rtlCol="0">
            <a:spAutoFit/>
          </a:bodyPr>
          <a:lstStyle/>
          <a:p>
            <a:pPr algn="ctr"/>
            <a:r>
              <a:rPr lang="en-US" sz="1633" b="1" dirty="0"/>
              <a:t>Two-step PCR</a:t>
            </a:r>
          </a:p>
          <a:p>
            <a:pPr algn="ctr"/>
            <a:r>
              <a:rPr lang="en-US" sz="1361" dirty="0"/>
              <a:t>highly multiplexed and modular amplicon design</a:t>
            </a:r>
          </a:p>
        </p:txBody>
      </p:sp>
    </p:spTree>
    <p:extLst>
      <p:ext uri="{BB962C8B-B14F-4D97-AF65-F5344CB8AC3E}">
        <p14:creationId xmlns:p14="http://schemas.microsoft.com/office/powerpoint/2010/main" val="3752657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real cost of sequencing</a:t>
            </a:r>
            <a:endParaRPr lang="en-US" dirty="0"/>
          </a:p>
        </p:txBody>
      </p:sp>
      <p:pic>
        <p:nvPicPr>
          <p:cNvPr id="4" name="Content Placeholder 3" descr="gb-2011-12-8-125-1.pdf"/>
          <p:cNvPicPr>
            <a:picLocks noGrp="1" noChangeAspect="1"/>
          </p:cNvPicPr>
          <p:nvPr>
            <p:ph idx="1"/>
          </p:nvPr>
        </p:nvPicPr>
        <p:blipFill>
          <a:blip r:embed="rId2">
            <a:extLst>
              <a:ext uri="{28A0092B-C50C-407E-A947-70E740481C1C}">
                <a14:useLocalDpi xmlns:a14="http://schemas.microsoft.com/office/drawing/2010/main" val="0"/>
              </a:ext>
            </a:extLst>
          </a:blip>
          <a:srcRect l="-1941" r="-1941"/>
          <a:stretch>
            <a:fillRect/>
          </a:stretch>
        </p:blipFill>
        <p:spPr>
          <a:xfrm>
            <a:off x="474791" y="1747647"/>
            <a:ext cx="8185511" cy="4290836"/>
          </a:xfrm>
        </p:spPr>
      </p:pic>
      <p:sp>
        <p:nvSpPr>
          <p:cNvPr id="5" name="TextBox 4"/>
          <p:cNvSpPr txBox="1"/>
          <p:nvPr/>
        </p:nvSpPr>
        <p:spPr>
          <a:xfrm>
            <a:off x="603381" y="6107202"/>
            <a:ext cx="7747242" cy="594906"/>
          </a:xfrm>
          <a:prstGeom prst="rect">
            <a:avLst/>
          </a:prstGeom>
          <a:noFill/>
        </p:spPr>
        <p:txBody>
          <a:bodyPr wrap="square" rtlCol="0">
            <a:spAutoFit/>
          </a:bodyPr>
          <a:lstStyle/>
          <a:p>
            <a:r>
              <a:rPr lang="en-US" sz="1600" dirty="0"/>
              <a:t>The real cost of sequencing: higher than you think</a:t>
            </a:r>
            <a:r>
              <a:rPr lang="en-US" sz="1600" dirty="0" smtClean="0"/>
              <a:t>!</a:t>
            </a:r>
          </a:p>
          <a:p>
            <a:r>
              <a:rPr lang="en-US" sz="1600" dirty="0" err="1" smtClean="0"/>
              <a:t>Sboner</a:t>
            </a:r>
            <a:r>
              <a:rPr lang="en-US" sz="1600" dirty="0" smtClean="0"/>
              <a:t> </a:t>
            </a:r>
            <a:r>
              <a:rPr lang="en-US" sz="1600" dirty="0"/>
              <a:t>et al. Genome Biology 2011 12:125   </a:t>
            </a:r>
            <a:r>
              <a:rPr lang="en-US" sz="1600" dirty="0" smtClean="0"/>
              <a:t>doi:10.1186/gb-2011-12-8-125 (2011)</a:t>
            </a:r>
            <a:endParaRPr lang="en-US" sz="1600" dirty="0"/>
          </a:p>
        </p:txBody>
      </p:sp>
    </p:spTree>
    <p:extLst>
      <p:ext uri="{BB962C8B-B14F-4D97-AF65-F5344CB8AC3E}">
        <p14:creationId xmlns:p14="http://schemas.microsoft.com/office/powerpoint/2010/main" val="11311595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pic>
        <p:nvPicPr>
          <p:cNvPr id="3" name="Picture 2" descr="Seque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0024" y="2443937"/>
            <a:ext cx="6853003" cy="1574949"/>
          </a:xfrm>
          <a:prstGeom prst="rect">
            <a:avLst/>
          </a:prstGeom>
        </p:spPr>
      </p:pic>
      <p:graphicFrame>
        <p:nvGraphicFramePr>
          <p:cNvPr id="4" name="Content Placeholder 41"/>
          <p:cNvGraphicFramePr>
            <a:graphicFrameLocks/>
          </p:cNvGraphicFramePr>
          <p:nvPr>
            <p:extLst/>
          </p:nvPr>
        </p:nvGraphicFramePr>
        <p:xfrm>
          <a:off x="1979728" y="4396782"/>
          <a:ext cx="5599308" cy="1261570"/>
        </p:xfrm>
        <a:graphic>
          <a:graphicData uri="http://schemas.openxmlformats.org/drawingml/2006/table">
            <a:tbl>
              <a:tblPr firstRow="1" bandRow="1">
                <a:tableStyleId>{5C22544A-7EE6-4342-B048-85BDC9FD1C3A}</a:tableStyleId>
              </a:tblPr>
              <a:tblGrid>
                <a:gridCol w="1203973"/>
                <a:gridCol w="4395335"/>
              </a:tblGrid>
              <a:tr h="252314">
                <a:tc>
                  <a:txBody>
                    <a:bodyPr/>
                    <a:lstStyle/>
                    <a:p>
                      <a:r>
                        <a:rPr lang="en-US" sz="1200" dirty="0" smtClean="0"/>
                        <a:t>Read</a:t>
                      </a:r>
                      <a:endParaRPr lang="en-US" sz="1200" dirty="0"/>
                    </a:p>
                  </a:txBody>
                  <a:tcPr marL="62215" marR="62215" marT="31107" marB="31107"/>
                </a:tc>
                <a:tc>
                  <a:txBody>
                    <a:bodyPr/>
                    <a:lstStyle/>
                    <a:p>
                      <a:r>
                        <a:rPr lang="en-US" sz="1200" dirty="0" smtClean="0"/>
                        <a:t>Sequencing</a:t>
                      </a:r>
                      <a:r>
                        <a:rPr lang="en-US" sz="1200" baseline="0" dirty="0" smtClean="0"/>
                        <a:t> Primer</a:t>
                      </a:r>
                      <a:endParaRPr lang="en-US" sz="1200" dirty="0"/>
                    </a:p>
                  </a:txBody>
                  <a:tcPr marL="62215" marR="62215" marT="31107" marB="31107"/>
                </a:tc>
              </a:tr>
              <a:tr h="252314">
                <a:tc>
                  <a:txBody>
                    <a:bodyPr/>
                    <a:lstStyle/>
                    <a:p>
                      <a:r>
                        <a:rPr lang="en-US" sz="1200" dirty="0" smtClean="0"/>
                        <a:t>Read1</a:t>
                      </a:r>
                      <a:r>
                        <a:rPr lang="en-US" sz="1200" baseline="0" dirty="0" smtClean="0"/>
                        <a:t> primer</a:t>
                      </a:r>
                      <a:endParaRPr lang="en-US" sz="1200" dirty="0"/>
                    </a:p>
                  </a:txBody>
                  <a:tcPr marL="62215" marR="62215" marT="31107" marB="31107"/>
                </a:tc>
                <a:tc>
                  <a:txBody>
                    <a:bodyPr/>
                    <a:lstStyle/>
                    <a:p>
                      <a:r>
                        <a:rPr lang="en-US" sz="1200" dirty="0" smtClean="0"/>
                        <a:t>CS1   </a:t>
                      </a:r>
                      <a:r>
                        <a:rPr lang="en-US" sz="1200" baseline="0" dirty="0" smtClean="0"/>
                        <a:t> </a:t>
                      </a:r>
                      <a:r>
                        <a:rPr lang="en-US" sz="1200" dirty="0" smtClean="0"/>
                        <a:t>- 5’ ACACTGACGACATGGTTCTACA</a:t>
                      </a:r>
                      <a:endParaRPr lang="en-US" sz="1200" dirty="0"/>
                    </a:p>
                  </a:txBody>
                  <a:tcPr marL="62215" marR="62215" marT="31107" marB="31107"/>
                </a:tc>
              </a:tr>
              <a:tr h="252314">
                <a:tc>
                  <a:txBody>
                    <a:bodyPr/>
                    <a:lstStyle/>
                    <a:p>
                      <a:r>
                        <a:rPr lang="en-US" sz="1200" dirty="0" smtClean="0"/>
                        <a:t>Read2</a:t>
                      </a:r>
                      <a:r>
                        <a:rPr lang="en-US" sz="1200" baseline="0" dirty="0" smtClean="0"/>
                        <a:t> primer</a:t>
                      </a:r>
                      <a:endParaRPr lang="en-US" sz="1200" dirty="0"/>
                    </a:p>
                  </a:txBody>
                  <a:tcPr marL="62215" marR="62215" marT="31107" marB="31107"/>
                </a:tc>
                <a:tc>
                  <a:txBody>
                    <a:bodyPr/>
                    <a:lstStyle/>
                    <a:p>
                      <a:r>
                        <a:rPr lang="en-US" sz="1200" dirty="0" smtClean="0"/>
                        <a:t>CS2    - 5’ TACGGTAGCAGAGACTTGGTCT</a:t>
                      </a:r>
                      <a:endParaRPr lang="en-US" sz="1200" dirty="0"/>
                    </a:p>
                  </a:txBody>
                  <a:tcPr marL="62215" marR="62215" marT="31107" marB="31107"/>
                </a:tc>
              </a:tr>
              <a:tr h="252314">
                <a:tc>
                  <a:txBody>
                    <a:bodyPr/>
                    <a:lstStyle/>
                    <a:p>
                      <a:r>
                        <a:rPr lang="en-US" sz="1200" dirty="0" smtClean="0"/>
                        <a:t>BC1 primer</a:t>
                      </a:r>
                      <a:endParaRPr lang="en-US" sz="1200" dirty="0"/>
                    </a:p>
                  </a:txBody>
                  <a:tcPr marL="62215" marR="62215" marT="31107" marB="31107"/>
                </a:tc>
                <a:tc>
                  <a:txBody>
                    <a:bodyPr/>
                    <a:lstStyle/>
                    <a:p>
                      <a:r>
                        <a:rPr lang="en-US" sz="1200" dirty="0" smtClean="0"/>
                        <a:t>CS2rc - 5’ AGACCAAGTCTCTGCTACCGTA</a:t>
                      </a:r>
                      <a:endParaRPr lang="en-US" sz="1200" dirty="0"/>
                    </a:p>
                  </a:txBody>
                  <a:tcPr marL="62215" marR="62215" marT="31107" marB="31107"/>
                </a:tc>
              </a:tr>
              <a:tr h="252314">
                <a:tc>
                  <a:txBody>
                    <a:bodyPr/>
                    <a:lstStyle/>
                    <a:p>
                      <a:r>
                        <a:rPr lang="en-US" sz="1200" dirty="0" smtClean="0"/>
                        <a:t>BC2 primer</a:t>
                      </a:r>
                      <a:endParaRPr lang="en-US" sz="1200" dirty="0"/>
                    </a:p>
                  </a:txBody>
                  <a:tcPr marL="62215" marR="62215" marT="31107" marB="31107"/>
                </a:tc>
                <a:tc>
                  <a:txBody>
                    <a:bodyPr/>
                    <a:lstStyle/>
                    <a:p>
                      <a:r>
                        <a:rPr lang="en-US" sz="1200" dirty="0" smtClean="0"/>
                        <a:t>Uses the P5 amplification</a:t>
                      </a:r>
                      <a:r>
                        <a:rPr lang="en-US" sz="1200" baseline="0" dirty="0" smtClean="0"/>
                        <a:t> primer</a:t>
                      </a:r>
                      <a:endParaRPr lang="en-US" sz="1200" dirty="0"/>
                    </a:p>
                  </a:txBody>
                  <a:tcPr marL="62215" marR="62215" marT="31107" marB="31107"/>
                </a:tc>
              </a:tr>
            </a:tbl>
          </a:graphicData>
        </a:graphic>
      </p:graphicFrame>
      <p:sp>
        <p:nvSpPr>
          <p:cNvPr id="5" name="TextBox 4"/>
          <p:cNvSpPr txBox="1"/>
          <p:nvPr/>
        </p:nvSpPr>
        <p:spPr>
          <a:xfrm>
            <a:off x="2446338" y="2081018"/>
            <a:ext cx="4666090" cy="343620"/>
          </a:xfrm>
          <a:prstGeom prst="rect">
            <a:avLst/>
          </a:prstGeom>
          <a:noFill/>
        </p:spPr>
        <p:txBody>
          <a:bodyPr wrap="square" rtlCol="0">
            <a:spAutoFit/>
          </a:bodyPr>
          <a:lstStyle/>
          <a:p>
            <a:pPr algn="ctr"/>
            <a:r>
              <a:rPr lang="en-US" sz="1633" b="1" dirty="0"/>
              <a:t>Illumina four read sequencing run</a:t>
            </a:r>
          </a:p>
        </p:txBody>
      </p:sp>
    </p:spTree>
    <p:extLst>
      <p:ext uri="{BB962C8B-B14F-4D97-AF65-F5344CB8AC3E}">
        <p14:creationId xmlns:p14="http://schemas.microsoft.com/office/powerpoint/2010/main" val="20789684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Bioinformatics</a:t>
            </a:r>
            <a:endParaRPr lang="en-US" dirty="0"/>
          </a:p>
        </p:txBody>
      </p:sp>
      <p:sp>
        <p:nvSpPr>
          <p:cNvPr id="3" name="Rounded Rectangle 2"/>
          <p:cNvSpPr/>
          <p:nvPr/>
        </p:nvSpPr>
        <p:spPr bwMode="auto">
          <a:xfrm>
            <a:off x="3690628"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Illumina bcl2fastq 1.8.4</a:t>
            </a:r>
            <a:endParaRPr lang="en-US" sz="1225" b="1" dirty="0">
              <a:latin typeface="Arial" charset="0"/>
            </a:endParaRPr>
          </a:p>
        </p:txBody>
      </p:sp>
      <p:pic>
        <p:nvPicPr>
          <p:cNvPr id="4" name="Picture 3" descr="imgre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8655" y="2029174"/>
            <a:ext cx="1530842" cy="1192445"/>
          </a:xfrm>
          <a:prstGeom prst="rect">
            <a:avLst/>
          </a:prstGeom>
        </p:spPr>
      </p:pic>
      <p:sp>
        <p:nvSpPr>
          <p:cNvPr id="5" name="Rounded Rectangle 4"/>
          <p:cNvSpPr/>
          <p:nvPr/>
        </p:nvSpPr>
        <p:spPr bwMode="auto">
          <a:xfrm>
            <a:off x="5919982" y="223655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Four</a:t>
            </a:r>
          </a:p>
          <a:p>
            <a:pPr algn="ctr" defTabSz="305678" fontAlgn="base" hangingPunct="0">
              <a:lnSpc>
                <a:spcPct val="93000"/>
              </a:lnSpc>
              <a:spcBef>
                <a:spcPct val="0"/>
              </a:spcBef>
              <a:spcAft>
                <a:spcPct val="0"/>
              </a:spcAft>
              <a:buClr>
                <a:srgbClr val="000000"/>
              </a:buClr>
              <a:buSzPct val="100000"/>
            </a:pPr>
            <a:r>
              <a:rPr lang="en-US" sz="1225" b="1" dirty="0" err="1"/>
              <a:t>Fastq</a:t>
            </a:r>
            <a:r>
              <a:rPr lang="en-US" sz="1225" b="1" dirty="0"/>
              <a:t> files</a:t>
            </a:r>
            <a:endParaRPr lang="en-US" sz="1225" b="1" dirty="0">
              <a:latin typeface="Arial" charset="0"/>
            </a:endParaRPr>
          </a:p>
        </p:txBody>
      </p:sp>
      <p:cxnSp>
        <p:nvCxnSpPr>
          <p:cNvPr id="6" name="Straight Arrow Connector 5"/>
          <p:cNvCxnSpPr/>
          <p:nvPr/>
        </p:nvCxnSpPr>
        <p:spPr bwMode="auto">
          <a:xfrm>
            <a:off x="3327710"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5608909" y="2599473"/>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
        <p:nvSpPr>
          <p:cNvPr id="8" name="Rounded Rectangle 7"/>
          <p:cNvSpPr/>
          <p:nvPr/>
        </p:nvSpPr>
        <p:spPr bwMode="auto">
          <a:xfrm>
            <a:off x="5919982" y="3221618"/>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“Preprocess”</a:t>
            </a:r>
          </a:p>
          <a:p>
            <a:pPr algn="ctr" defTabSz="305678" fontAlgn="base" hangingPunct="0">
              <a:lnSpc>
                <a:spcPct val="93000"/>
              </a:lnSpc>
              <a:spcBef>
                <a:spcPct val="0"/>
              </a:spcBef>
              <a:spcAft>
                <a:spcPct val="0"/>
              </a:spcAft>
              <a:buClr>
                <a:srgbClr val="000000"/>
              </a:buClr>
              <a:buSzPct val="100000"/>
            </a:pPr>
            <a:r>
              <a:rPr lang="en-US" sz="1225" b="1" dirty="0" err="1">
                <a:latin typeface="Arial" charset="0"/>
              </a:rPr>
              <a:t>Demultiplex</a:t>
            </a:r>
            <a:r>
              <a:rPr lang="en-US" sz="1225" b="1" dirty="0">
                <a:latin typeface="Arial" charset="0"/>
              </a:rPr>
              <a:t> barcode and</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primer sequences</a:t>
            </a:r>
          </a:p>
        </p:txBody>
      </p:sp>
      <p:sp>
        <p:nvSpPr>
          <p:cNvPr id="9" name="Rectangle 8"/>
          <p:cNvSpPr/>
          <p:nvPr/>
        </p:nvSpPr>
        <p:spPr>
          <a:xfrm>
            <a:off x="1668656" y="5658355"/>
            <a:ext cx="4141455" cy="343620"/>
          </a:xfrm>
          <a:prstGeom prst="rect">
            <a:avLst/>
          </a:prstGeom>
        </p:spPr>
        <p:txBody>
          <a:bodyPr wrap="none">
            <a:spAutoFit/>
          </a:bodyPr>
          <a:lstStyle/>
          <a:p>
            <a:r>
              <a:rPr lang="en-US" sz="1633" dirty="0"/>
              <a:t>https://</a:t>
            </a:r>
            <a:r>
              <a:rPr lang="en-US" sz="1633" dirty="0" err="1"/>
              <a:t>github.com</a:t>
            </a:r>
            <a:r>
              <a:rPr lang="en-US" sz="1633" dirty="0"/>
              <a:t>/</a:t>
            </a:r>
            <a:r>
              <a:rPr lang="en-US" sz="1633" dirty="0" err="1"/>
              <a:t>msettles</a:t>
            </a:r>
            <a:r>
              <a:rPr lang="en-US" sz="1633" dirty="0"/>
              <a:t>/</a:t>
            </a:r>
            <a:r>
              <a:rPr lang="en-US" sz="1633" dirty="0" err="1"/>
              <a:t>dbcAmplicons</a:t>
            </a:r>
            <a:endParaRPr lang="en-US" sz="1633" dirty="0"/>
          </a:p>
        </p:txBody>
      </p:sp>
      <p:sp>
        <p:nvSpPr>
          <p:cNvPr id="10" name="TextBox 9"/>
          <p:cNvSpPr txBox="1"/>
          <p:nvPr/>
        </p:nvSpPr>
        <p:spPr>
          <a:xfrm>
            <a:off x="1720501" y="3377155"/>
            <a:ext cx="2747809" cy="594906"/>
          </a:xfrm>
          <a:prstGeom prst="rect">
            <a:avLst/>
          </a:prstGeom>
          <a:noFill/>
        </p:spPr>
        <p:txBody>
          <a:bodyPr wrap="square" rtlCol="0">
            <a:spAutoFit/>
          </a:bodyPr>
          <a:lstStyle/>
          <a:p>
            <a:r>
              <a:rPr lang="en-US" sz="1633" b="1" dirty="0" err="1">
                <a:solidFill>
                  <a:srgbClr val="FF0000"/>
                </a:solidFill>
              </a:rPr>
              <a:t>dbcAmplicons</a:t>
            </a:r>
            <a:r>
              <a:rPr lang="en-US" sz="1633" b="1" dirty="0">
                <a:solidFill>
                  <a:srgbClr val="FF0000"/>
                </a:solidFill>
              </a:rPr>
              <a:t> </a:t>
            </a:r>
          </a:p>
          <a:p>
            <a:r>
              <a:rPr lang="en-US" sz="1633" b="1" dirty="0">
                <a:solidFill>
                  <a:srgbClr val="FF0000"/>
                </a:solidFill>
              </a:rPr>
              <a:t>Python Application</a:t>
            </a:r>
          </a:p>
        </p:txBody>
      </p:sp>
      <p:sp>
        <p:nvSpPr>
          <p:cNvPr id="11" name="Rounded Rectangle 10"/>
          <p:cNvSpPr/>
          <p:nvPr/>
        </p:nvSpPr>
        <p:spPr bwMode="auto">
          <a:xfrm>
            <a:off x="5919982" y="4206682"/>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Overlap paired reads</a:t>
            </a:r>
          </a:p>
          <a:p>
            <a:pPr algn="ctr" defTabSz="305678" fontAlgn="base" hangingPunct="0">
              <a:lnSpc>
                <a:spcPct val="93000"/>
              </a:lnSpc>
              <a:spcBef>
                <a:spcPct val="0"/>
              </a:spcBef>
              <a:spcAft>
                <a:spcPct val="0"/>
              </a:spcAft>
              <a:buClr>
                <a:srgbClr val="000000"/>
              </a:buClr>
              <a:buSzPct val="100000"/>
            </a:pPr>
            <a:r>
              <a:rPr lang="en-US" sz="1225" b="1" dirty="0">
                <a:latin typeface="Arial" charset="0"/>
              </a:rPr>
              <a:t>(wrapper around custom Flash2)</a:t>
            </a:r>
          </a:p>
        </p:txBody>
      </p:sp>
      <p:sp>
        <p:nvSpPr>
          <p:cNvPr id="12" name="Rounded Rectangle 11"/>
          <p:cNvSpPr/>
          <p:nvPr/>
        </p:nvSpPr>
        <p:spPr bwMode="auto">
          <a:xfrm>
            <a:off x="5919982" y="5191745"/>
            <a:ext cx="1814591" cy="725837"/>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62215" tIns="31107" rIns="62215" bIns="31107" numCol="1" rtlCol="0" anchor="ctr" anchorCtr="0" compatLnSpc="1">
            <a:prstTxWarp prst="textNoShape">
              <a:avLst/>
            </a:prstTxWarp>
          </a:bodyPr>
          <a:lstStyle/>
          <a:p>
            <a:pPr algn="ctr" defTabSz="305678" fontAlgn="base" hangingPunct="0">
              <a:lnSpc>
                <a:spcPct val="93000"/>
              </a:lnSpc>
              <a:spcBef>
                <a:spcPct val="0"/>
              </a:spcBef>
              <a:spcAft>
                <a:spcPct val="0"/>
              </a:spcAft>
              <a:buClr>
                <a:srgbClr val="000000"/>
              </a:buClr>
              <a:buSzPct val="100000"/>
            </a:pPr>
            <a:r>
              <a:rPr lang="en-US" sz="1225" b="1" dirty="0"/>
              <a:t>Downstream Analysis</a:t>
            </a:r>
            <a:endParaRPr lang="en-US" sz="1225" b="1" dirty="0">
              <a:latin typeface="Arial" charset="0"/>
            </a:endParaRPr>
          </a:p>
        </p:txBody>
      </p:sp>
      <p:cxnSp>
        <p:nvCxnSpPr>
          <p:cNvPr id="13" name="Straight Arrow Connector 12"/>
          <p:cNvCxnSpPr/>
          <p:nvPr/>
        </p:nvCxnSpPr>
        <p:spPr bwMode="auto">
          <a:xfrm rot="5400000">
            <a:off x="6723586" y="3092005"/>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rot="5400000">
            <a:off x="6723586" y="4077068"/>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rot="5400000">
            <a:off x="6723586" y="5062132"/>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graphicFrame>
        <p:nvGraphicFramePr>
          <p:cNvPr id="17" name="Table 16"/>
          <p:cNvGraphicFramePr>
            <a:graphicFrameLocks noGrp="1"/>
          </p:cNvGraphicFramePr>
          <p:nvPr>
            <p:extLst/>
          </p:nvPr>
        </p:nvGraphicFramePr>
        <p:xfrm>
          <a:off x="1668655" y="4102992"/>
          <a:ext cx="3732872" cy="1419643"/>
        </p:xfrm>
        <a:graphic>
          <a:graphicData uri="http://schemas.openxmlformats.org/drawingml/2006/table">
            <a:tbl>
              <a:tblPr>
                <a:tableStyleId>{073A0DAA-6AF3-43AB-8588-CEC1D06C72B9}</a:tableStyleId>
              </a:tblPr>
              <a:tblGrid>
                <a:gridCol w="1036909"/>
                <a:gridCol w="2695963"/>
              </a:tblGrid>
              <a:tr h="610854">
                <a:tc>
                  <a:txBody>
                    <a:bodyPr/>
                    <a:lstStyle/>
                    <a:p>
                      <a:r>
                        <a:rPr lang="en-US" sz="1200" b="1" dirty="0" smtClean="0"/>
                        <a:t>Barcode</a:t>
                      </a:r>
                      <a:endParaRPr lang="en-US" sz="1200" b="1" dirty="0"/>
                    </a:p>
                  </a:txBody>
                  <a:tcPr marL="62215" marR="62215" marT="31107" marB="31107" anchor="ctr"/>
                </a:tc>
                <a:tc>
                  <a:txBody>
                    <a:bodyPr/>
                    <a:lstStyle/>
                    <a:p>
                      <a:r>
                        <a:rPr lang="en-US" sz="1200" dirty="0" smtClean="0"/>
                        <a:t>Match determined by edit-</a:t>
                      </a:r>
                      <a:r>
                        <a:rPr lang="en-US" sz="1200" baseline="0" dirty="0" smtClean="0"/>
                        <a:t>distance, allowing for 1 mismatch per barcode</a:t>
                      </a:r>
                    </a:p>
                    <a:p>
                      <a:r>
                        <a:rPr lang="en-US" sz="1200" baseline="0" dirty="0" smtClean="0"/>
                        <a:t>(by default)</a:t>
                      </a:r>
                      <a:endParaRPr lang="en-US" sz="1200" dirty="0"/>
                    </a:p>
                  </a:txBody>
                  <a:tcPr marL="62215" marR="62215" marT="31107" marB="31107"/>
                </a:tc>
              </a:tr>
              <a:tr h="808789">
                <a:tc>
                  <a:txBody>
                    <a:bodyPr/>
                    <a:lstStyle/>
                    <a:p>
                      <a:r>
                        <a:rPr lang="en-US" sz="1200" b="1" dirty="0" smtClean="0"/>
                        <a:t>Primers</a:t>
                      </a:r>
                      <a:endParaRPr lang="en-US" sz="1200" b="1" dirty="0"/>
                    </a:p>
                  </a:txBody>
                  <a:tcPr marL="62215" marR="62215" marT="31107" marB="31107" anchor="ctr"/>
                </a:tc>
                <a:tc>
                  <a:txBody>
                    <a:bodyPr/>
                    <a:lstStyle/>
                    <a:p>
                      <a:r>
                        <a:rPr lang="en-US" sz="1200" dirty="0" smtClean="0"/>
                        <a:t>Match</a:t>
                      </a:r>
                      <a:r>
                        <a:rPr lang="en-US" sz="1200" baseline="0" dirty="0" smtClean="0"/>
                        <a:t> determined by </a:t>
                      </a:r>
                      <a:r>
                        <a:rPr lang="en-US" sz="1200" baseline="0" dirty="0" err="1" smtClean="0"/>
                        <a:t>Levenshtein</a:t>
                      </a:r>
                      <a:r>
                        <a:rPr lang="en-US" sz="1200" baseline="0" dirty="0" smtClean="0"/>
                        <a:t> Distance allowing for 4 mismatches (by default) with the final 4 (by default) bases required to be perfect matches</a:t>
                      </a:r>
                      <a:endParaRPr lang="en-US" sz="1200" dirty="0"/>
                    </a:p>
                  </a:txBody>
                  <a:tcPr marL="62215" marR="62215" marT="31107" marB="31107"/>
                </a:tc>
              </a:tr>
            </a:tbl>
          </a:graphicData>
        </a:graphic>
      </p:graphicFrame>
      <p:sp>
        <p:nvSpPr>
          <p:cNvPr id="18" name="TextBox 17"/>
          <p:cNvSpPr txBox="1"/>
          <p:nvPr/>
        </p:nvSpPr>
        <p:spPr>
          <a:xfrm>
            <a:off x="4533883" y="3221618"/>
            <a:ext cx="1136850" cy="280846"/>
          </a:xfrm>
          <a:prstGeom prst="rect">
            <a:avLst/>
          </a:prstGeom>
          <a:noFill/>
        </p:spPr>
        <p:txBody>
          <a:bodyPr wrap="none" rtlCol="0">
            <a:spAutoFit/>
          </a:bodyPr>
          <a:lstStyle/>
          <a:p>
            <a:r>
              <a:rPr lang="en-US" sz="1225" dirty="0"/>
              <a:t>Barcode Table</a:t>
            </a:r>
          </a:p>
        </p:txBody>
      </p:sp>
      <p:sp>
        <p:nvSpPr>
          <p:cNvPr id="20" name="TextBox 19"/>
          <p:cNvSpPr txBox="1"/>
          <p:nvPr/>
        </p:nvSpPr>
        <p:spPr>
          <a:xfrm>
            <a:off x="4533883" y="3447932"/>
            <a:ext cx="1034899" cy="280846"/>
          </a:xfrm>
          <a:prstGeom prst="rect">
            <a:avLst/>
          </a:prstGeom>
          <a:noFill/>
        </p:spPr>
        <p:txBody>
          <a:bodyPr wrap="none" rtlCol="0">
            <a:spAutoFit/>
          </a:bodyPr>
          <a:lstStyle/>
          <a:p>
            <a:r>
              <a:rPr lang="en-US" sz="1225" dirty="0"/>
              <a:t>Primer Table</a:t>
            </a:r>
          </a:p>
        </p:txBody>
      </p:sp>
      <p:sp>
        <p:nvSpPr>
          <p:cNvPr id="21" name="TextBox 20"/>
          <p:cNvSpPr txBox="1"/>
          <p:nvPr/>
        </p:nvSpPr>
        <p:spPr>
          <a:xfrm>
            <a:off x="4533883" y="3688227"/>
            <a:ext cx="1129668" cy="280846"/>
          </a:xfrm>
          <a:prstGeom prst="rect">
            <a:avLst/>
          </a:prstGeom>
          <a:noFill/>
        </p:spPr>
        <p:txBody>
          <a:bodyPr wrap="none" rtlCol="0">
            <a:spAutoFit/>
          </a:bodyPr>
          <a:lstStyle/>
          <a:p>
            <a:r>
              <a:rPr lang="en-US" sz="1225" dirty="0"/>
              <a:t>Sample Sheet</a:t>
            </a:r>
          </a:p>
        </p:txBody>
      </p:sp>
      <p:cxnSp>
        <p:nvCxnSpPr>
          <p:cNvPr id="22" name="Straight Arrow Connector 21"/>
          <p:cNvCxnSpPr/>
          <p:nvPr/>
        </p:nvCxnSpPr>
        <p:spPr bwMode="auto">
          <a:xfrm>
            <a:off x="5608909" y="3325309"/>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3" name="Straight Arrow Connector 22"/>
          <p:cNvCxnSpPr/>
          <p:nvPr/>
        </p:nvCxnSpPr>
        <p:spPr bwMode="auto">
          <a:xfrm>
            <a:off x="5608909" y="3584537"/>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cxnSp>
        <p:nvCxnSpPr>
          <p:cNvPr id="24" name="Straight Arrow Connector 23"/>
          <p:cNvCxnSpPr/>
          <p:nvPr/>
        </p:nvCxnSpPr>
        <p:spPr bwMode="auto">
          <a:xfrm>
            <a:off x="5608909" y="3843764"/>
            <a:ext cx="259227" cy="0"/>
          </a:xfrm>
          <a:prstGeom prst="straightConnector1">
            <a:avLst/>
          </a:prstGeom>
          <a:solidFill>
            <a:srgbClr val="00B8FF"/>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57842713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29"/>
            <a:ext cx="8194320" cy="1143480"/>
          </a:xfrm>
        </p:spPr>
        <p:txBody>
          <a:bodyPr/>
          <a:lstStyle/>
          <a:p>
            <a:r>
              <a:rPr lang="en-US" dirty="0" smtClean="0"/>
              <a:t>Downstream Analysis</a:t>
            </a:r>
            <a:endParaRPr lang="en-US" dirty="0"/>
          </a:p>
        </p:txBody>
      </p:sp>
      <p:sp>
        <p:nvSpPr>
          <p:cNvPr id="3" name="TextBox 2"/>
          <p:cNvSpPr txBox="1"/>
          <p:nvPr/>
        </p:nvSpPr>
        <p:spPr>
          <a:xfrm>
            <a:off x="1057274" y="2108284"/>
            <a:ext cx="6500813" cy="338554"/>
          </a:xfrm>
          <a:prstGeom prst="rect">
            <a:avLst/>
          </a:prstGeom>
          <a:noFill/>
        </p:spPr>
        <p:txBody>
          <a:bodyPr wrap="square" rtlCol="0">
            <a:spAutoFit/>
          </a:bodyPr>
          <a:lstStyle/>
          <a:p>
            <a:r>
              <a:rPr lang="en-US" sz="1600" b="1" dirty="0"/>
              <a:t>Population Community Profiling ( i.e. microbial, bacterial, fungal, etc. )</a:t>
            </a:r>
          </a:p>
        </p:txBody>
      </p:sp>
      <p:sp>
        <p:nvSpPr>
          <p:cNvPr id="4" name="TextBox 3"/>
          <p:cNvSpPr txBox="1"/>
          <p:nvPr/>
        </p:nvSpPr>
        <p:spPr>
          <a:xfrm>
            <a:off x="1057275" y="4653648"/>
            <a:ext cx="5132699" cy="301749"/>
          </a:xfrm>
          <a:prstGeom prst="rect">
            <a:avLst/>
          </a:prstGeom>
          <a:noFill/>
        </p:spPr>
        <p:txBody>
          <a:bodyPr wrap="square" rtlCol="0">
            <a:spAutoFit/>
          </a:bodyPr>
          <a:lstStyle/>
          <a:p>
            <a:r>
              <a:rPr lang="en-US" sz="1361" b="1" dirty="0">
                <a:solidFill>
                  <a:srgbClr val="0070C0"/>
                </a:solidFill>
              </a:rPr>
              <a:t>Targeted Re-sequencing</a:t>
            </a:r>
          </a:p>
        </p:txBody>
      </p:sp>
      <p:graphicFrame>
        <p:nvGraphicFramePr>
          <p:cNvPr id="5" name="Table 4"/>
          <p:cNvGraphicFramePr>
            <a:graphicFrameLocks noGrp="1"/>
          </p:cNvGraphicFramePr>
          <p:nvPr>
            <p:extLst>
              <p:ext uri="{D42A27DB-BD31-4B8C-83A1-F6EECF244321}">
                <p14:modId xmlns:p14="http://schemas.microsoft.com/office/powerpoint/2010/main" val="221035874"/>
              </p:ext>
            </p:extLst>
          </p:nvPr>
        </p:nvGraphicFramePr>
        <p:xfrm>
          <a:off x="1057275" y="2903735"/>
          <a:ext cx="7362825" cy="1649682"/>
        </p:xfrm>
        <a:graphic>
          <a:graphicData uri="http://schemas.openxmlformats.org/drawingml/2006/table">
            <a:tbl>
              <a:tblPr>
                <a:tableStyleId>{073A0DAA-6AF3-43AB-8588-CEC1D06C72B9}</a:tableStyleId>
              </a:tblPr>
              <a:tblGrid>
                <a:gridCol w="2045229"/>
                <a:gridCol w="5317596"/>
              </a:tblGrid>
              <a:tr h="610854">
                <a:tc>
                  <a:txBody>
                    <a:bodyPr/>
                    <a:lstStyle/>
                    <a:p>
                      <a:r>
                        <a:rPr lang="en-US" sz="1200" b="1" dirty="0" smtClean="0"/>
                        <a:t>Screen</a:t>
                      </a:r>
                      <a:endParaRPr lang="en-US" sz="1200" b="1" dirty="0"/>
                    </a:p>
                  </a:txBody>
                  <a:tcPr marL="62215" marR="62215" marT="31107" marB="31107" anchor="ctr"/>
                </a:tc>
                <a:tc>
                  <a:txBody>
                    <a:bodyPr/>
                    <a:lstStyle/>
                    <a:p>
                      <a:r>
                        <a:rPr lang="en-US" sz="1200" dirty="0" smtClean="0"/>
                        <a:t>Using Bowtie</a:t>
                      </a:r>
                      <a:r>
                        <a:rPr lang="en-US" sz="1200" baseline="0" dirty="0" smtClean="0"/>
                        <a:t>2, screen targets against a reference </a:t>
                      </a:r>
                      <a:r>
                        <a:rPr lang="en-US" sz="1200" baseline="0" dirty="0" err="1" smtClean="0"/>
                        <a:t>fasta</a:t>
                      </a:r>
                      <a:r>
                        <a:rPr lang="en-US" sz="1200" baseline="0" dirty="0" smtClean="0"/>
                        <a:t> file, separating reads by those that produce matches and those that do not match sequences in the reference database.</a:t>
                      </a:r>
                      <a:endParaRPr lang="en-US" sz="1200" dirty="0"/>
                    </a:p>
                  </a:txBody>
                  <a:tcPr marL="62215" marR="62215" marT="31107" marB="31107"/>
                </a:tc>
              </a:tr>
              <a:tr h="610854">
                <a:tc>
                  <a:txBody>
                    <a:bodyPr/>
                    <a:lstStyle/>
                    <a:p>
                      <a:r>
                        <a:rPr lang="en-US" sz="1200" b="1" dirty="0" smtClean="0"/>
                        <a:t>Classify</a:t>
                      </a:r>
                      <a:endParaRPr lang="en-US" sz="1200" b="1" dirty="0"/>
                    </a:p>
                  </a:txBody>
                  <a:tcPr marL="62215" marR="62215" marT="31107" marB="31107" anchor="ctr"/>
                </a:tc>
                <a:tc>
                  <a:txBody>
                    <a:bodyPr/>
                    <a:lstStyle/>
                    <a:p>
                      <a:r>
                        <a:rPr lang="en-US" sz="1200" dirty="0" smtClean="0"/>
                        <a:t>Wrapper around the MSU</a:t>
                      </a:r>
                      <a:r>
                        <a:rPr lang="en-US" sz="1200" baseline="0" dirty="0" smtClean="0"/>
                        <a:t> Ribosomal Database Project (RDP) Classifier for </a:t>
                      </a:r>
                      <a:r>
                        <a:rPr lang="en-US" sz="1200" kern="1200" dirty="0" smtClean="0">
                          <a:solidFill>
                            <a:schemeClr val="dk1"/>
                          </a:solidFill>
                          <a:latin typeface="+mn-lt"/>
                          <a:ea typeface="+mn-ea"/>
                          <a:cs typeface="+mn-cs"/>
                        </a:rPr>
                        <a:t>Bacterial and </a:t>
                      </a:r>
                      <a:r>
                        <a:rPr lang="en-US" sz="1200" kern="1200" dirty="0" err="1" smtClean="0">
                          <a:solidFill>
                            <a:schemeClr val="dk1"/>
                          </a:solidFill>
                          <a:latin typeface="+mn-lt"/>
                          <a:ea typeface="+mn-ea"/>
                          <a:cs typeface="+mn-cs"/>
                        </a:rPr>
                        <a:t>Archaeal</a:t>
                      </a:r>
                      <a:r>
                        <a:rPr lang="en-US" sz="1200" kern="1200" dirty="0" smtClean="0">
                          <a:solidFill>
                            <a:schemeClr val="dk1"/>
                          </a:solidFill>
                          <a:latin typeface="+mn-lt"/>
                          <a:ea typeface="+mn-ea"/>
                          <a:cs typeface="+mn-cs"/>
                        </a:rPr>
                        <a:t> 16S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sequences, Fungal 28S </a:t>
                      </a:r>
                      <a:r>
                        <a:rPr lang="en-US" sz="1200" kern="1200" dirty="0" err="1" smtClean="0">
                          <a:solidFill>
                            <a:schemeClr val="dk1"/>
                          </a:solidFill>
                          <a:latin typeface="+mn-lt"/>
                          <a:ea typeface="+mn-ea"/>
                          <a:cs typeface="+mn-cs"/>
                        </a:rPr>
                        <a:t>rRNA</a:t>
                      </a:r>
                      <a:r>
                        <a:rPr lang="en-US" sz="1200" kern="1200" dirty="0" smtClean="0">
                          <a:solidFill>
                            <a:schemeClr val="dk1"/>
                          </a:solidFill>
                          <a:latin typeface="+mn-lt"/>
                          <a:ea typeface="+mn-ea"/>
                          <a:cs typeface="+mn-cs"/>
                        </a:rPr>
                        <a:t>, fungal ITS regions</a:t>
                      </a:r>
                      <a:endParaRPr lang="en-US" sz="1200" dirty="0"/>
                    </a:p>
                  </a:txBody>
                  <a:tcPr marL="62215" marR="62215" marT="31107" marB="31107"/>
                </a:tc>
              </a:tr>
              <a:tr h="427974">
                <a:tc>
                  <a:txBody>
                    <a:bodyPr/>
                    <a:lstStyle/>
                    <a:p>
                      <a:r>
                        <a:rPr lang="en-US" sz="1200" b="1" dirty="0" smtClean="0"/>
                        <a:t>Abundance</a:t>
                      </a:r>
                      <a:endParaRPr lang="en-US" sz="1200" b="1" dirty="0"/>
                    </a:p>
                  </a:txBody>
                  <a:tcPr marL="62215" marR="62215" marT="31107" marB="31107" anchor="ctr"/>
                </a:tc>
                <a:tc>
                  <a:txBody>
                    <a:bodyPr/>
                    <a:lstStyle/>
                    <a:p>
                      <a:r>
                        <a:rPr lang="en-US" sz="1200" dirty="0" smtClean="0"/>
                        <a:t>Reduce</a:t>
                      </a:r>
                      <a:r>
                        <a:rPr lang="en-US" sz="1200" baseline="0" dirty="0" smtClean="0"/>
                        <a:t> RDP classifier results to abundance tables (or </a:t>
                      </a:r>
                      <a:r>
                        <a:rPr lang="en-US" sz="1200" baseline="0" dirty="0" err="1" smtClean="0"/>
                        <a:t>biom</a:t>
                      </a:r>
                      <a:r>
                        <a:rPr lang="en-US" sz="1200" baseline="0" dirty="0" smtClean="0"/>
                        <a:t> file format), rows are taxa and columns are samples ready for additional community analysis.</a:t>
                      </a:r>
                      <a:endParaRPr lang="en-US" sz="1200" dirty="0"/>
                    </a:p>
                  </a:txBody>
                  <a:tcPr marL="62215" marR="62215" marT="31107" marB="31107"/>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47866755"/>
              </p:ext>
            </p:extLst>
          </p:nvPr>
        </p:nvGraphicFramePr>
        <p:xfrm>
          <a:off x="1057275" y="4970963"/>
          <a:ext cx="7362825" cy="1493149"/>
        </p:xfrm>
        <a:graphic>
          <a:graphicData uri="http://schemas.openxmlformats.org/drawingml/2006/table">
            <a:tbl>
              <a:tblPr>
                <a:tableStyleId>{073A0DAA-6AF3-43AB-8588-CEC1D06C72B9}</a:tableStyleId>
              </a:tblPr>
              <a:tblGrid>
                <a:gridCol w="2045228"/>
                <a:gridCol w="5317597"/>
              </a:tblGrid>
              <a:tr h="435502">
                <a:tc>
                  <a:txBody>
                    <a:bodyPr/>
                    <a:lstStyle/>
                    <a:p>
                      <a:endParaRPr lang="en-US" sz="1200" b="1" dirty="0"/>
                    </a:p>
                  </a:txBody>
                  <a:tcPr marL="62215" marR="62215" marT="31107" marB="31107" anchor="ctr"/>
                </a:tc>
                <a:tc>
                  <a:txBody>
                    <a:bodyPr/>
                    <a:lstStyle/>
                    <a:p>
                      <a:r>
                        <a:rPr lang="en-US" sz="1200" b="1" dirty="0" smtClean="0"/>
                        <a:t>Consensus</a:t>
                      </a:r>
                      <a:r>
                        <a:rPr lang="en-US" sz="1200" b="1" baseline="0" dirty="0" smtClean="0"/>
                        <a:t> -</a:t>
                      </a:r>
                      <a:r>
                        <a:rPr lang="en-US" sz="1200" baseline="0" dirty="0" smtClean="0"/>
                        <a:t> </a:t>
                      </a:r>
                      <a:r>
                        <a:rPr lang="en-US" sz="1200" dirty="0" smtClean="0"/>
                        <a:t>Reduce reads to consensus</a:t>
                      </a:r>
                      <a:r>
                        <a:rPr lang="en-US" sz="1200" baseline="0" dirty="0" smtClean="0"/>
                        <a:t> sequence for each sample and amplicon</a:t>
                      </a:r>
                      <a:endParaRPr lang="en-US" sz="1200" dirty="0"/>
                    </a:p>
                  </a:txBody>
                  <a:tcPr marL="62215" marR="62215" marT="31107" marB="31107"/>
                </a:tc>
              </a:tr>
              <a:tr h="622145">
                <a:tc>
                  <a:txBody>
                    <a:bodyPr/>
                    <a:lstStyle/>
                    <a:p>
                      <a:r>
                        <a:rPr lang="en-US" sz="1200" b="1" dirty="0" smtClean="0"/>
                        <a:t>R-functions</a:t>
                      </a:r>
                      <a:r>
                        <a:rPr lang="en-US" sz="1200" b="1" baseline="0" dirty="0" smtClean="0"/>
                        <a:t> to be added into </a:t>
                      </a:r>
                      <a:r>
                        <a:rPr lang="en-US" sz="1200" b="1" baseline="0" dirty="0" err="1" smtClean="0"/>
                        <a:t>dbcAmplicons</a:t>
                      </a:r>
                      <a:endParaRPr lang="en-US" sz="1200" b="1" dirty="0"/>
                    </a:p>
                  </a:txBody>
                  <a:tcPr marL="62215" marR="62215" marT="31107" marB="31107" anchor="ctr"/>
                </a:tc>
                <a:tc>
                  <a:txBody>
                    <a:bodyPr/>
                    <a:lstStyle/>
                    <a:p>
                      <a:r>
                        <a:rPr lang="en-US" sz="1200" b="1" dirty="0" smtClean="0"/>
                        <a:t>Most</a:t>
                      </a:r>
                      <a:r>
                        <a:rPr lang="en-US" sz="1200" b="1" baseline="0" dirty="0" smtClean="0"/>
                        <a:t> Common – </a:t>
                      </a:r>
                      <a:r>
                        <a:rPr lang="en-US" sz="1200" b="0" baseline="0" dirty="0" smtClean="0"/>
                        <a:t>Reduce reads to the most commonly occurring read in the sample and amplicon ( that is present in at least 5% and 5 reads, by default )</a:t>
                      </a:r>
                    </a:p>
                  </a:txBody>
                  <a:tcPr marL="62215" marR="62215" marT="31107" marB="31107"/>
                </a:tc>
              </a:tr>
              <a:tr h="435502">
                <a:tc>
                  <a:txBody>
                    <a:bodyPr/>
                    <a:lstStyle/>
                    <a:p>
                      <a:endParaRPr lang="en-US" sz="1200" b="1" dirty="0"/>
                    </a:p>
                  </a:txBody>
                  <a:tcPr marL="62215" marR="62215" marT="31107" marB="31107" anchor="ctr"/>
                </a:tc>
                <a:tc>
                  <a:txBody>
                    <a:bodyPr/>
                    <a:lstStyle/>
                    <a:p>
                      <a:r>
                        <a:rPr lang="en-US" sz="1200" b="1" baseline="0" dirty="0" smtClean="0"/>
                        <a:t>Haplotypes – </a:t>
                      </a:r>
                      <a:r>
                        <a:rPr lang="en-US" sz="1200" b="0" baseline="0" dirty="0" smtClean="0"/>
                        <a:t>Impute the different haplotypes in the sample and amplicon</a:t>
                      </a:r>
                      <a:endParaRPr lang="en-US" sz="1200" b="1" baseline="0" dirty="0" smtClean="0"/>
                    </a:p>
                  </a:txBody>
                  <a:tcPr marL="62215" marR="62215" marT="31107" marB="31107"/>
                </a:tc>
              </a:tr>
            </a:tbl>
          </a:graphicData>
        </a:graphic>
      </p:graphicFrame>
      <p:sp>
        <p:nvSpPr>
          <p:cNvPr id="7" name="TextBox 6"/>
          <p:cNvSpPr txBox="1"/>
          <p:nvPr/>
        </p:nvSpPr>
        <p:spPr>
          <a:xfrm>
            <a:off x="1057274" y="2510986"/>
            <a:ext cx="5288235" cy="280846"/>
          </a:xfrm>
          <a:prstGeom prst="rect">
            <a:avLst/>
          </a:prstGeom>
          <a:noFill/>
        </p:spPr>
        <p:txBody>
          <a:bodyPr wrap="square" rtlCol="0">
            <a:spAutoFit/>
          </a:bodyPr>
          <a:lstStyle/>
          <a:p>
            <a:r>
              <a:rPr lang="en-US" sz="1225" b="1" dirty="0" err="1">
                <a:solidFill>
                  <a:srgbClr val="0070C0"/>
                </a:solidFill>
              </a:rPr>
              <a:t>dbcAmplicons</a:t>
            </a:r>
            <a:r>
              <a:rPr lang="en-US" sz="1225" b="1" dirty="0">
                <a:solidFill>
                  <a:srgbClr val="0070C0"/>
                </a:solidFill>
              </a:rPr>
              <a:t> Python Application</a:t>
            </a:r>
          </a:p>
        </p:txBody>
      </p:sp>
    </p:spTree>
    <p:extLst>
      <p:ext uri="{BB962C8B-B14F-4D97-AF65-F5344CB8AC3E}">
        <p14:creationId xmlns:p14="http://schemas.microsoft.com/office/powerpoint/2010/main" val="15204720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Supplemental Scripts</a:t>
            </a:r>
            <a:endParaRPr lang="en-US" dirty="0"/>
          </a:p>
        </p:txBody>
      </p:sp>
      <p:sp>
        <p:nvSpPr>
          <p:cNvPr id="5" name="Content Placeholder 4"/>
          <p:cNvSpPr>
            <a:spLocks noGrp="1"/>
          </p:cNvSpPr>
          <p:nvPr>
            <p:ph idx="1"/>
          </p:nvPr>
        </p:nvSpPr>
        <p:spPr/>
        <p:txBody>
          <a:bodyPr/>
          <a:lstStyle/>
          <a:p>
            <a:r>
              <a:rPr lang="en-US" dirty="0" smtClean="0"/>
              <a:t>convert2Readto4Read.py</a:t>
            </a:r>
          </a:p>
          <a:p>
            <a:pPr lvl="1"/>
            <a:r>
              <a:rPr lang="en-US" dirty="0" smtClean="0"/>
              <a:t>For when samples are processed by someone else</a:t>
            </a:r>
            <a:endParaRPr lang="en-US" dirty="0"/>
          </a:p>
          <a:p>
            <a:r>
              <a:rPr lang="en-US" dirty="0" err="1" smtClean="0"/>
              <a:t>splitReadsBySample.py</a:t>
            </a:r>
            <a:endParaRPr lang="en-US" dirty="0" smtClean="0"/>
          </a:p>
          <a:p>
            <a:pPr lvl="1"/>
            <a:r>
              <a:rPr lang="en-US" dirty="0" smtClean="0"/>
              <a:t>To facilitate upload to </a:t>
            </a:r>
            <a:r>
              <a:rPr lang="en-US" smtClean="0"/>
              <a:t>the </a:t>
            </a:r>
            <a:r>
              <a:rPr lang="en-US" smtClean="0"/>
              <a:t>SRC</a:t>
            </a:r>
            <a:endParaRPr lang="en-US" dirty="0"/>
          </a:p>
        </p:txBody>
      </p:sp>
    </p:spTree>
    <p:extLst>
      <p:ext uri="{BB962C8B-B14F-4D97-AF65-F5344CB8AC3E}">
        <p14:creationId xmlns:p14="http://schemas.microsoft.com/office/powerpoint/2010/main" val="166613122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10606" y="1719263"/>
            <a:ext cx="6036693" cy="4895850"/>
          </a:xfrm>
        </p:spPr>
      </p:pic>
      <p:sp>
        <p:nvSpPr>
          <p:cNvPr id="3" name="Title 2"/>
          <p:cNvSpPr>
            <a:spLocks noGrp="1"/>
          </p:cNvSpPr>
          <p:nvPr>
            <p:ph type="title"/>
          </p:nvPr>
        </p:nvSpPr>
        <p:spPr/>
        <p:txBody>
          <a:bodyPr/>
          <a:lstStyle/>
          <a:p>
            <a:r>
              <a:rPr lang="en-US" dirty="0" smtClean="0"/>
              <a:t>Primer Design</a:t>
            </a:r>
            <a:endParaRPr lang="en-US" dirty="0"/>
          </a:p>
        </p:txBody>
      </p:sp>
    </p:spTree>
    <p:extLst>
      <p:ext uri="{BB962C8B-B14F-4D97-AF65-F5344CB8AC3E}">
        <p14:creationId xmlns:p14="http://schemas.microsoft.com/office/powerpoint/2010/main" val="20742777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Template Specific Primer Design</a:t>
            </a:r>
            <a:endParaRPr lang="en-US" sz="3000" dirty="0"/>
          </a:p>
        </p:txBody>
      </p:sp>
      <p:sp>
        <p:nvSpPr>
          <p:cNvPr id="3" name="Content Placeholder 2"/>
          <p:cNvSpPr>
            <a:spLocks noGrp="1"/>
          </p:cNvSpPr>
          <p:nvPr>
            <p:ph idx="1"/>
          </p:nvPr>
        </p:nvSpPr>
        <p:spPr>
          <a:xfrm>
            <a:off x="628650" y="1827643"/>
            <a:ext cx="7886700" cy="1957283"/>
          </a:xfrm>
        </p:spPr>
        <p:txBody>
          <a:bodyPr>
            <a:normAutofit/>
          </a:bodyPr>
          <a:lstStyle/>
          <a:p>
            <a:pPr fontAlgn="base"/>
            <a:r>
              <a:rPr lang="en-US" dirty="0" smtClean="0"/>
              <a:t>Each primer pair contains the following parts</a:t>
            </a:r>
          </a:p>
          <a:p>
            <a:pPr lvl="1" fontAlgn="base"/>
            <a:r>
              <a:rPr lang="en-US" dirty="0" smtClean="0"/>
              <a:t>CS1 or CS2 to attach second adapter/barcode primer</a:t>
            </a:r>
          </a:p>
          <a:p>
            <a:pPr lvl="1" fontAlgn="base"/>
            <a:r>
              <a:rPr lang="en-US" dirty="0" smtClean="0"/>
              <a:t>Phase-shifting bases [see below]</a:t>
            </a:r>
          </a:p>
          <a:p>
            <a:pPr lvl="1" fontAlgn="base"/>
            <a:r>
              <a:rPr lang="en-US" dirty="0" smtClean="0"/>
              <a:t>Linker sequence</a:t>
            </a:r>
          </a:p>
          <a:p>
            <a:pPr lvl="1" fontAlgn="base"/>
            <a:r>
              <a:rPr lang="en-US" dirty="0" smtClean="0"/>
              <a:t>Template specific primer sequence</a:t>
            </a:r>
            <a:endParaRPr lang="en-US" dirty="0"/>
          </a:p>
        </p:txBody>
      </p:sp>
      <p:sp>
        <p:nvSpPr>
          <p:cNvPr id="5" name="Right Arrow 4"/>
          <p:cNvSpPr/>
          <p:nvPr/>
        </p:nvSpPr>
        <p:spPr>
          <a:xfrm>
            <a:off x="2256673" y="4159793"/>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Right Arrow 5"/>
          <p:cNvSpPr/>
          <p:nvPr/>
        </p:nvSpPr>
        <p:spPr>
          <a:xfrm>
            <a:off x="2357522" y="4461058"/>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ight Arrow 6"/>
          <p:cNvSpPr/>
          <p:nvPr/>
        </p:nvSpPr>
        <p:spPr>
          <a:xfrm>
            <a:off x="2466752" y="4742880"/>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ight Arrow 7"/>
          <p:cNvSpPr/>
          <p:nvPr/>
        </p:nvSpPr>
        <p:spPr>
          <a:xfrm>
            <a:off x="2584279" y="503791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Rectangle 12"/>
          <p:cNvSpPr/>
          <p:nvPr/>
        </p:nvSpPr>
        <p:spPr>
          <a:xfrm>
            <a:off x="1291115" y="419451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 name="Rectangle 13"/>
          <p:cNvSpPr/>
          <p:nvPr/>
        </p:nvSpPr>
        <p:spPr>
          <a:xfrm>
            <a:off x="1279864" y="449371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1275113" y="4770095"/>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Rectangle 15"/>
          <p:cNvSpPr/>
          <p:nvPr/>
        </p:nvSpPr>
        <p:spPr>
          <a:xfrm>
            <a:off x="1273184" y="507057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TextBox 16"/>
          <p:cNvSpPr txBox="1"/>
          <p:nvPr/>
        </p:nvSpPr>
        <p:spPr>
          <a:xfrm>
            <a:off x="1947418" y="4372996"/>
            <a:ext cx="505045" cy="300082"/>
          </a:xfrm>
          <a:prstGeom prst="rect">
            <a:avLst/>
          </a:prstGeom>
          <a:noFill/>
        </p:spPr>
        <p:txBody>
          <a:bodyPr wrap="square" rtlCol="0">
            <a:spAutoFit/>
          </a:bodyPr>
          <a:lstStyle/>
          <a:p>
            <a:r>
              <a:rPr lang="en-US" sz="1350" dirty="0"/>
              <a:t>T</a:t>
            </a:r>
            <a:r>
              <a:rPr lang="en-US" sz="1350" dirty="0">
                <a:solidFill>
                  <a:srgbClr val="0070C0"/>
                </a:solidFill>
              </a:rPr>
              <a:t>CA</a:t>
            </a:r>
          </a:p>
        </p:txBody>
      </p:sp>
      <p:sp>
        <p:nvSpPr>
          <p:cNvPr id="18" name="TextBox 17"/>
          <p:cNvSpPr txBox="1"/>
          <p:nvPr/>
        </p:nvSpPr>
        <p:spPr>
          <a:xfrm>
            <a:off x="1923577" y="4655712"/>
            <a:ext cx="622349" cy="300082"/>
          </a:xfrm>
          <a:prstGeom prst="rect">
            <a:avLst/>
          </a:prstGeom>
          <a:noFill/>
        </p:spPr>
        <p:txBody>
          <a:bodyPr wrap="square" rtlCol="0">
            <a:spAutoFit/>
          </a:bodyPr>
          <a:lstStyle/>
          <a:p>
            <a:r>
              <a:rPr lang="en-US" sz="1350" dirty="0"/>
              <a:t>GT</a:t>
            </a:r>
            <a:r>
              <a:rPr lang="en-US" sz="1350" dirty="0">
                <a:solidFill>
                  <a:srgbClr val="0070C0"/>
                </a:solidFill>
              </a:rPr>
              <a:t>CA</a:t>
            </a:r>
          </a:p>
        </p:txBody>
      </p:sp>
      <p:sp>
        <p:nvSpPr>
          <p:cNvPr id="19" name="TextBox 18"/>
          <p:cNvSpPr txBox="1"/>
          <p:nvPr/>
        </p:nvSpPr>
        <p:spPr>
          <a:xfrm>
            <a:off x="1914740" y="4949854"/>
            <a:ext cx="812260" cy="300082"/>
          </a:xfrm>
          <a:prstGeom prst="rect">
            <a:avLst/>
          </a:prstGeom>
          <a:noFill/>
        </p:spPr>
        <p:txBody>
          <a:bodyPr wrap="square" rtlCol="0">
            <a:spAutoFit/>
          </a:bodyPr>
          <a:lstStyle/>
          <a:p>
            <a:r>
              <a:rPr lang="en-US" sz="1350" dirty="0"/>
              <a:t>AGT</a:t>
            </a:r>
            <a:r>
              <a:rPr lang="en-US" sz="1350" dirty="0">
                <a:solidFill>
                  <a:srgbClr val="0070C0"/>
                </a:solidFill>
              </a:rPr>
              <a:t>CA</a:t>
            </a:r>
          </a:p>
        </p:txBody>
      </p:sp>
      <p:sp>
        <p:nvSpPr>
          <p:cNvPr id="27" name="TextBox 26"/>
          <p:cNvSpPr txBox="1"/>
          <p:nvPr/>
        </p:nvSpPr>
        <p:spPr>
          <a:xfrm>
            <a:off x="1205387" y="3784927"/>
            <a:ext cx="1801052" cy="300082"/>
          </a:xfrm>
          <a:prstGeom prst="rect">
            <a:avLst/>
          </a:prstGeom>
          <a:noFill/>
        </p:spPr>
        <p:txBody>
          <a:bodyPr wrap="square" rtlCol="0">
            <a:spAutoFit/>
          </a:bodyPr>
          <a:lstStyle/>
          <a:p>
            <a:r>
              <a:rPr lang="en-US" sz="1350"/>
              <a:t>Phase shifting primer</a:t>
            </a:r>
            <a:endParaRPr lang="en-US" sz="1350" dirty="0"/>
          </a:p>
        </p:txBody>
      </p:sp>
      <p:sp>
        <p:nvSpPr>
          <p:cNvPr id="29" name="TextBox 28"/>
          <p:cNvSpPr txBox="1"/>
          <p:nvPr/>
        </p:nvSpPr>
        <p:spPr>
          <a:xfrm>
            <a:off x="2608616" y="5224882"/>
            <a:ext cx="812260" cy="300082"/>
          </a:xfrm>
          <a:prstGeom prst="rect">
            <a:avLst/>
          </a:prstGeom>
          <a:noFill/>
        </p:spPr>
        <p:txBody>
          <a:bodyPr wrap="square" rtlCol="0">
            <a:spAutoFit/>
          </a:bodyPr>
          <a:lstStyle/>
          <a:p>
            <a:r>
              <a:rPr lang="en-US" sz="1350"/>
              <a:t>TS</a:t>
            </a:r>
            <a:endParaRPr lang="en-US" sz="1350" dirty="0"/>
          </a:p>
        </p:txBody>
      </p:sp>
      <p:sp>
        <p:nvSpPr>
          <p:cNvPr id="31" name="TextBox 30"/>
          <p:cNvSpPr txBox="1"/>
          <p:nvPr/>
        </p:nvSpPr>
        <p:spPr>
          <a:xfrm>
            <a:off x="1388652" y="5241953"/>
            <a:ext cx="812260" cy="300082"/>
          </a:xfrm>
          <a:prstGeom prst="rect">
            <a:avLst/>
          </a:prstGeom>
          <a:noFill/>
        </p:spPr>
        <p:txBody>
          <a:bodyPr wrap="square" rtlCol="0">
            <a:spAutoFit/>
          </a:bodyPr>
          <a:lstStyle/>
          <a:p>
            <a:r>
              <a:rPr lang="en-US" sz="1350" dirty="0"/>
              <a:t>CS</a:t>
            </a:r>
          </a:p>
        </p:txBody>
      </p:sp>
      <p:sp>
        <p:nvSpPr>
          <p:cNvPr id="33" name="TextBox 32"/>
          <p:cNvSpPr txBox="1"/>
          <p:nvPr/>
        </p:nvSpPr>
        <p:spPr>
          <a:xfrm>
            <a:off x="1931410" y="4096465"/>
            <a:ext cx="444172" cy="300082"/>
          </a:xfrm>
          <a:prstGeom prst="rect">
            <a:avLst/>
          </a:prstGeom>
          <a:noFill/>
        </p:spPr>
        <p:txBody>
          <a:bodyPr wrap="square" rtlCol="0">
            <a:spAutoFit/>
          </a:bodyPr>
          <a:lstStyle/>
          <a:p>
            <a:r>
              <a:rPr lang="en-US" sz="1350" dirty="0">
                <a:solidFill>
                  <a:srgbClr val="0070C0"/>
                </a:solidFill>
              </a:rPr>
              <a:t>CA</a:t>
            </a:r>
          </a:p>
        </p:txBody>
      </p:sp>
      <p:sp>
        <p:nvSpPr>
          <p:cNvPr id="34" name="Right Arrow 33"/>
          <p:cNvSpPr/>
          <p:nvPr/>
        </p:nvSpPr>
        <p:spPr>
          <a:xfrm>
            <a:off x="5197676" y="4186442"/>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5" name="Right Arrow 34"/>
          <p:cNvSpPr/>
          <p:nvPr/>
        </p:nvSpPr>
        <p:spPr>
          <a:xfrm>
            <a:off x="5355676" y="4487707"/>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6" name="Right Arrow 35"/>
          <p:cNvSpPr/>
          <p:nvPr/>
        </p:nvSpPr>
        <p:spPr>
          <a:xfrm>
            <a:off x="5464906" y="4769529"/>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Right Arrow 36"/>
          <p:cNvSpPr/>
          <p:nvPr/>
        </p:nvSpPr>
        <p:spPr>
          <a:xfrm>
            <a:off x="5568145" y="5064566"/>
            <a:ext cx="685800" cy="137160"/>
          </a:xfrm>
          <a:prstGeom prst="rightArrow">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8" name="Rectangle 37"/>
          <p:cNvSpPr/>
          <p:nvPr/>
        </p:nvSpPr>
        <p:spPr>
          <a:xfrm>
            <a:off x="4232118" y="422116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9" name="Rectangle 38"/>
          <p:cNvSpPr/>
          <p:nvPr/>
        </p:nvSpPr>
        <p:spPr>
          <a:xfrm>
            <a:off x="4235154" y="4520363"/>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0" name="Rectangle 39"/>
          <p:cNvSpPr/>
          <p:nvPr/>
        </p:nvSpPr>
        <p:spPr>
          <a:xfrm>
            <a:off x="4230403" y="4796744"/>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1" name="Rectangle 40"/>
          <p:cNvSpPr/>
          <p:nvPr/>
        </p:nvSpPr>
        <p:spPr>
          <a:xfrm>
            <a:off x="4228474" y="5097222"/>
            <a:ext cx="685800" cy="6858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2" name="TextBox 41"/>
          <p:cNvSpPr txBox="1"/>
          <p:nvPr/>
        </p:nvSpPr>
        <p:spPr>
          <a:xfrm>
            <a:off x="4880586" y="4399645"/>
            <a:ext cx="511345" cy="300082"/>
          </a:xfrm>
          <a:prstGeom prst="rect">
            <a:avLst/>
          </a:prstGeom>
          <a:noFill/>
        </p:spPr>
        <p:txBody>
          <a:bodyPr wrap="square" rtlCol="0">
            <a:spAutoFit/>
          </a:bodyPr>
          <a:lstStyle/>
          <a:p>
            <a:r>
              <a:rPr lang="en-US" sz="1350" dirty="0"/>
              <a:t>N</a:t>
            </a:r>
            <a:r>
              <a:rPr lang="en-US" sz="1350">
                <a:solidFill>
                  <a:srgbClr val="0070C0"/>
                </a:solidFill>
              </a:rPr>
              <a:t>CA</a:t>
            </a:r>
            <a:endParaRPr lang="en-US" sz="1350" dirty="0">
              <a:solidFill>
                <a:srgbClr val="0070C0"/>
              </a:solidFill>
            </a:endParaRPr>
          </a:p>
        </p:txBody>
      </p:sp>
      <p:sp>
        <p:nvSpPr>
          <p:cNvPr id="43" name="TextBox 42"/>
          <p:cNvSpPr txBox="1"/>
          <p:nvPr/>
        </p:nvSpPr>
        <p:spPr>
          <a:xfrm>
            <a:off x="4878867" y="4682361"/>
            <a:ext cx="622349" cy="300082"/>
          </a:xfrm>
          <a:prstGeom prst="rect">
            <a:avLst/>
          </a:prstGeom>
          <a:noFill/>
        </p:spPr>
        <p:txBody>
          <a:bodyPr wrap="square" rtlCol="0">
            <a:spAutoFit/>
          </a:bodyPr>
          <a:lstStyle/>
          <a:p>
            <a:r>
              <a:rPr lang="en-US" sz="1350" dirty="0"/>
              <a:t>NN</a:t>
            </a:r>
            <a:r>
              <a:rPr lang="en-US" sz="1350" dirty="0">
                <a:solidFill>
                  <a:srgbClr val="0070C0"/>
                </a:solidFill>
              </a:rPr>
              <a:t>CA</a:t>
            </a:r>
          </a:p>
        </p:txBody>
      </p:sp>
      <p:sp>
        <p:nvSpPr>
          <p:cNvPr id="44" name="TextBox 43"/>
          <p:cNvSpPr txBox="1"/>
          <p:nvPr/>
        </p:nvSpPr>
        <p:spPr>
          <a:xfrm>
            <a:off x="4870030" y="4976503"/>
            <a:ext cx="812260" cy="300082"/>
          </a:xfrm>
          <a:prstGeom prst="rect">
            <a:avLst/>
          </a:prstGeom>
          <a:noFill/>
        </p:spPr>
        <p:txBody>
          <a:bodyPr wrap="square" rtlCol="0">
            <a:spAutoFit/>
          </a:bodyPr>
          <a:lstStyle/>
          <a:p>
            <a:r>
              <a:rPr lang="en-US" sz="1350" dirty="0"/>
              <a:t>NNN</a:t>
            </a:r>
            <a:r>
              <a:rPr lang="en-US" sz="1350" dirty="0">
                <a:solidFill>
                  <a:srgbClr val="0070C0"/>
                </a:solidFill>
              </a:rPr>
              <a:t>CA</a:t>
            </a:r>
          </a:p>
        </p:txBody>
      </p:sp>
      <p:sp>
        <p:nvSpPr>
          <p:cNvPr id="45" name="TextBox 44"/>
          <p:cNvSpPr txBox="1"/>
          <p:nvPr/>
        </p:nvSpPr>
        <p:spPr>
          <a:xfrm>
            <a:off x="4141238" y="3784927"/>
            <a:ext cx="4018935" cy="300082"/>
          </a:xfrm>
          <a:prstGeom prst="rect">
            <a:avLst/>
          </a:prstGeom>
          <a:noFill/>
        </p:spPr>
        <p:txBody>
          <a:bodyPr wrap="square" rtlCol="0">
            <a:spAutoFit/>
          </a:bodyPr>
          <a:lstStyle/>
          <a:p>
            <a:r>
              <a:rPr lang="en-US" sz="1350" dirty="0"/>
              <a:t>Phase shifting </a:t>
            </a:r>
            <a:r>
              <a:rPr lang="en-US" sz="1350"/>
              <a:t>primers with PCR duplicate detection</a:t>
            </a:r>
            <a:endParaRPr lang="en-US" sz="1350" dirty="0"/>
          </a:p>
        </p:txBody>
      </p:sp>
      <p:sp>
        <p:nvSpPr>
          <p:cNvPr id="46" name="TextBox 45"/>
          <p:cNvSpPr txBox="1"/>
          <p:nvPr/>
        </p:nvSpPr>
        <p:spPr>
          <a:xfrm>
            <a:off x="5682290" y="5267042"/>
            <a:ext cx="812260" cy="300082"/>
          </a:xfrm>
          <a:prstGeom prst="rect">
            <a:avLst/>
          </a:prstGeom>
          <a:noFill/>
        </p:spPr>
        <p:txBody>
          <a:bodyPr wrap="square" rtlCol="0">
            <a:spAutoFit/>
          </a:bodyPr>
          <a:lstStyle/>
          <a:p>
            <a:r>
              <a:rPr lang="en-US" sz="1350"/>
              <a:t>TS</a:t>
            </a:r>
            <a:endParaRPr lang="en-US" sz="1350" dirty="0"/>
          </a:p>
        </p:txBody>
      </p:sp>
      <p:sp>
        <p:nvSpPr>
          <p:cNvPr id="47" name="TextBox 46"/>
          <p:cNvSpPr txBox="1"/>
          <p:nvPr/>
        </p:nvSpPr>
        <p:spPr>
          <a:xfrm>
            <a:off x="4343942" y="5268602"/>
            <a:ext cx="812260" cy="300082"/>
          </a:xfrm>
          <a:prstGeom prst="rect">
            <a:avLst/>
          </a:prstGeom>
          <a:noFill/>
        </p:spPr>
        <p:txBody>
          <a:bodyPr wrap="square" rtlCol="0">
            <a:spAutoFit/>
          </a:bodyPr>
          <a:lstStyle/>
          <a:p>
            <a:r>
              <a:rPr lang="en-US" sz="1350" dirty="0"/>
              <a:t>CS</a:t>
            </a:r>
          </a:p>
        </p:txBody>
      </p:sp>
      <p:sp>
        <p:nvSpPr>
          <p:cNvPr id="48" name="TextBox 47"/>
          <p:cNvSpPr txBox="1"/>
          <p:nvPr/>
        </p:nvSpPr>
        <p:spPr>
          <a:xfrm>
            <a:off x="4872413" y="4123114"/>
            <a:ext cx="444172" cy="300082"/>
          </a:xfrm>
          <a:prstGeom prst="rect">
            <a:avLst/>
          </a:prstGeom>
          <a:noFill/>
        </p:spPr>
        <p:txBody>
          <a:bodyPr wrap="square" rtlCol="0">
            <a:spAutoFit/>
          </a:bodyPr>
          <a:lstStyle/>
          <a:p>
            <a:r>
              <a:rPr lang="en-US" sz="1350" dirty="0">
                <a:solidFill>
                  <a:srgbClr val="0070C0"/>
                </a:solidFill>
              </a:rPr>
              <a:t>CA</a:t>
            </a:r>
          </a:p>
        </p:txBody>
      </p:sp>
      <p:sp>
        <p:nvSpPr>
          <p:cNvPr id="4" name="TextBox 3"/>
          <p:cNvSpPr txBox="1"/>
          <p:nvPr/>
        </p:nvSpPr>
        <p:spPr>
          <a:xfrm>
            <a:off x="4870030" y="5763112"/>
            <a:ext cx="2330246" cy="715581"/>
          </a:xfrm>
          <a:prstGeom prst="rect">
            <a:avLst/>
          </a:prstGeom>
          <a:noFill/>
        </p:spPr>
        <p:txBody>
          <a:bodyPr wrap="square" rtlCol="0">
            <a:spAutoFit/>
          </a:bodyPr>
          <a:lstStyle/>
          <a:p>
            <a:r>
              <a:rPr lang="en-US" sz="1350" dirty="0" smtClean="0"/>
              <a:t>Ns, resolve </a:t>
            </a:r>
            <a:r>
              <a:rPr lang="en-US" sz="1350" smtClean="0"/>
              <a:t>to be </a:t>
            </a:r>
            <a:r>
              <a:rPr lang="en-US" sz="1350" dirty="0"/>
              <a:t>PCR duplicate keys and should only ever appear once</a:t>
            </a:r>
          </a:p>
        </p:txBody>
      </p:sp>
    </p:spTree>
    <p:extLst>
      <p:ext uri="{BB962C8B-B14F-4D97-AF65-F5344CB8AC3E}">
        <p14:creationId xmlns:p14="http://schemas.microsoft.com/office/powerpoint/2010/main" val="20379778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45" name="Shape 245"/>
          <p:cNvSpPr txBox="1">
            <a:spLocks noGrp="1"/>
          </p:cNvSpPr>
          <p:nvPr>
            <p:ph idx="1"/>
          </p:nvPr>
        </p:nvSpPr>
        <p:spPr>
          <a:xfrm>
            <a:off x="380999" y="1719071"/>
            <a:ext cx="8407893" cy="726479"/>
          </a:xfrm>
          <a:prstGeom prst="rect">
            <a:avLst/>
          </a:prstGeom>
        </p:spPr>
        <p:txBody>
          <a:bodyPr vert="horz" lIns="91425" tIns="91425" rIns="91425" bIns="91425" rtlCol="0" anchor="t" anchorCtr="0">
            <a:noAutofit/>
          </a:bodyPr>
          <a:lstStyle/>
          <a:p>
            <a:pPr>
              <a:buNone/>
            </a:pPr>
            <a:r>
              <a:rPr lang="en" sz="2400" dirty="0" smtClean="0"/>
              <a:t>Unused </a:t>
            </a:r>
            <a:r>
              <a:rPr lang="en" sz="2400" dirty="0"/>
              <a:t>primers </a:t>
            </a:r>
            <a:r>
              <a:rPr lang="en" sz="2400" dirty="0" smtClean="0"/>
              <a:t>and</a:t>
            </a:r>
            <a:r>
              <a:rPr lang="en-US" sz="2400" dirty="0" smtClean="0"/>
              <a:t> </a:t>
            </a:r>
            <a:r>
              <a:rPr lang="en" sz="2400" dirty="0" smtClean="0"/>
              <a:t>adapters</a:t>
            </a:r>
            <a:endParaRPr lang="en" sz="2400" dirty="0"/>
          </a:p>
          <a:p>
            <a:pPr>
              <a:buNone/>
            </a:pPr>
            <a:endParaRPr sz="2400" dirty="0"/>
          </a:p>
          <a:p>
            <a:pPr>
              <a:buNone/>
            </a:pPr>
            <a:endParaRPr sz="2400" dirty="0"/>
          </a:p>
        </p:txBody>
      </p:sp>
      <p:sp>
        <p:nvSpPr>
          <p:cNvPr id="238" name="Shape 238"/>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QC: what is a “good” library?</a:t>
            </a:r>
          </a:p>
        </p:txBody>
      </p:sp>
      <p:grpSp>
        <p:nvGrpSpPr>
          <p:cNvPr id="2" name="Group 1"/>
          <p:cNvGrpSpPr/>
          <p:nvPr/>
        </p:nvGrpSpPr>
        <p:grpSpPr>
          <a:xfrm>
            <a:off x="380999" y="2305974"/>
            <a:ext cx="6639961" cy="4280563"/>
            <a:chOff x="176525" y="2105950"/>
            <a:chExt cx="3718314" cy="3791050"/>
          </a:xfrm>
        </p:grpSpPr>
        <p:grpSp>
          <p:nvGrpSpPr>
            <p:cNvPr id="239" name="Shape 239"/>
            <p:cNvGrpSpPr/>
            <p:nvPr/>
          </p:nvGrpSpPr>
          <p:grpSpPr>
            <a:xfrm>
              <a:off x="176525" y="2105950"/>
              <a:ext cx="3718314" cy="1844000"/>
              <a:chOff x="176525" y="1248700"/>
              <a:chExt cx="3718314" cy="1844000"/>
            </a:xfrm>
          </p:grpSpPr>
          <p:pic>
            <p:nvPicPr>
              <p:cNvPr id="240" name="Shape 240"/>
              <p:cNvPicPr preferRelativeResize="0"/>
              <p:nvPr/>
            </p:nvPicPr>
            <p:blipFill rotWithShape="1">
              <a:blip r:embed="rId3">
                <a:alphaModFix/>
              </a:blip>
              <a:srcRect l="2617" t="11132" r="10137" b="34745"/>
              <a:stretch/>
            </p:blipFill>
            <p:spPr>
              <a:xfrm>
                <a:off x="176525" y="1248700"/>
                <a:ext cx="3718314" cy="1844000"/>
              </a:xfrm>
              <a:prstGeom prst="rect">
                <a:avLst/>
              </a:prstGeom>
              <a:noFill/>
              <a:ln>
                <a:noFill/>
              </a:ln>
            </p:spPr>
          </p:pic>
          <p:sp>
            <p:nvSpPr>
              <p:cNvPr id="241" name="Shape 241"/>
              <p:cNvSpPr/>
              <p:nvPr/>
            </p:nvSpPr>
            <p:spPr>
              <a:xfrm>
                <a:off x="515500" y="1351750"/>
                <a:ext cx="1137899"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nvGrpSpPr>
            <p:cNvPr id="242" name="Shape 242"/>
            <p:cNvGrpSpPr/>
            <p:nvPr/>
          </p:nvGrpSpPr>
          <p:grpSpPr>
            <a:xfrm>
              <a:off x="176525" y="4053000"/>
              <a:ext cx="3718314" cy="1844000"/>
              <a:chOff x="100325" y="3092700"/>
              <a:chExt cx="3718314" cy="1844000"/>
            </a:xfrm>
          </p:grpSpPr>
          <p:pic>
            <p:nvPicPr>
              <p:cNvPr id="243" name="Shape 243"/>
              <p:cNvPicPr preferRelativeResize="0"/>
              <p:nvPr/>
            </p:nvPicPr>
            <p:blipFill rotWithShape="1">
              <a:blip r:embed="rId4">
                <a:alphaModFix/>
              </a:blip>
              <a:srcRect l="3328" t="14030" r="9067" b="32295"/>
              <a:stretch/>
            </p:blipFill>
            <p:spPr>
              <a:xfrm>
                <a:off x="100325" y="3092700"/>
                <a:ext cx="3718314" cy="1844000"/>
              </a:xfrm>
              <a:prstGeom prst="rect">
                <a:avLst/>
              </a:prstGeom>
              <a:noFill/>
              <a:ln>
                <a:noFill/>
              </a:ln>
            </p:spPr>
          </p:pic>
          <p:sp>
            <p:nvSpPr>
              <p:cNvPr id="244" name="Shape 244"/>
              <p:cNvSpPr/>
              <p:nvPr/>
            </p:nvSpPr>
            <p:spPr>
              <a:xfrm>
                <a:off x="457200" y="3188100"/>
                <a:ext cx="1164900" cy="148800"/>
              </a:xfrm>
              <a:prstGeom prst="rect">
                <a:avLst/>
              </a:prstGeom>
              <a:solidFill>
                <a:srgbClr val="FFFFFF"/>
              </a:solidFill>
              <a:ln w="19050" cap="flat" cmpd="sng">
                <a:solidFill>
                  <a:srgbClr val="FFFFFF"/>
                </a:solidFill>
                <a:prstDash val="solid"/>
                <a:round/>
                <a:headEnd type="none" w="med" len="med"/>
                <a:tailEnd type="none" w="med" len="med"/>
              </a:ln>
            </p:spPr>
            <p:txBody>
              <a:bodyPr lIns="91425" tIns="91425" rIns="91425" bIns="91425" anchor="ctr" anchorCtr="0">
                <a:noAutofit/>
              </a:bodyPr>
              <a:lstStyle/>
              <a:p>
                <a:endParaRPr/>
              </a:p>
            </p:txBody>
          </p:sp>
        </p:grpSp>
      </p:grpSp>
      <p:sp>
        <p:nvSpPr>
          <p:cNvPr id="3" name="Rectangle 2"/>
          <p:cNvSpPr/>
          <p:nvPr/>
        </p:nvSpPr>
        <p:spPr>
          <a:xfrm>
            <a:off x="7565730" y="3249606"/>
            <a:ext cx="678391" cy="369332"/>
          </a:xfrm>
          <a:prstGeom prst="rect">
            <a:avLst/>
          </a:prstGeom>
        </p:spPr>
        <p:txBody>
          <a:bodyPr wrap="none">
            <a:spAutoFit/>
          </a:bodyPr>
          <a:lstStyle/>
          <a:p>
            <a:pPr>
              <a:buNone/>
            </a:pPr>
            <a:r>
              <a:rPr lang="en-US" smtClean="0"/>
              <a:t>BAD!</a:t>
            </a:r>
            <a:endParaRPr lang="en" dirty="0"/>
          </a:p>
        </p:txBody>
      </p:sp>
      <p:sp>
        <p:nvSpPr>
          <p:cNvPr id="12" name="Rectangle 11"/>
          <p:cNvSpPr/>
          <p:nvPr/>
        </p:nvSpPr>
        <p:spPr>
          <a:xfrm>
            <a:off x="7565730" y="5360819"/>
            <a:ext cx="764953" cy="369332"/>
          </a:xfrm>
          <a:prstGeom prst="rect">
            <a:avLst/>
          </a:prstGeom>
        </p:spPr>
        <p:txBody>
          <a:bodyPr wrap="none">
            <a:spAutoFit/>
          </a:bodyPr>
          <a:lstStyle/>
          <a:p>
            <a:pPr>
              <a:buNone/>
            </a:pPr>
            <a:r>
              <a:rPr lang="en-US" dirty="0" smtClean="0"/>
              <a:t>Good!</a:t>
            </a:r>
            <a:endParaRPr lang="en" dirty="0"/>
          </a:p>
        </p:txBody>
      </p:sp>
      <p:cxnSp>
        <p:nvCxnSpPr>
          <p:cNvPr id="5" name="Straight Arrow Connector 4"/>
          <p:cNvCxnSpPr/>
          <p:nvPr/>
        </p:nvCxnSpPr>
        <p:spPr>
          <a:xfrm>
            <a:off x="4014788" y="2871788"/>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5881688" y="4780166"/>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67642" y="5136341"/>
            <a:ext cx="0" cy="475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597031" y="2900922"/>
            <a:ext cx="417757" cy="651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1629" y="2590344"/>
            <a:ext cx="1662723" cy="369332"/>
          </a:xfrm>
          <a:prstGeom prst="rect">
            <a:avLst/>
          </a:prstGeom>
          <a:noFill/>
        </p:spPr>
        <p:txBody>
          <a:bodyPr wrap="square" rtlCol="0">
            <a:spAutoFit/>
          </a:bodyPr>
          <a:lstStyle/>
          <a:p>
            <a:r>
              <a:rPr lang="en-US" smtClean="0"/>
              <a:t>Unused primer</a:t>
            </a:r>
            <a:endParaRPr lang="en-US"/>
          </a:p>
        </p:txBody>
      </p:sp>
      <p:sp>
        <p:nvSpPr>
          <p:cNvPr id="8" name="TextBox 7"/>
          <p:cNvSpPr txBox="1"/>
          <p:nvPr/>
        </p:nvSpPr>
        <p:spPr>
          <a:xfrm>
            <a:off x="5881688" y="4526862"/>
            <a:ext cx="1271587" cy="646331"/>
          </a:xfrm>
          <a:prstGeom prst="rect">
            <a:avLst/>
          </a:prstGeom>
          <a:noFill/>
        </p:spPr>
        <p:txBody>
          <a:bodyPr wrap="square" rtlCol="0">
            <a:spAutoFit/>
          </a:bodyPr>
          <a:lstStyle/>
          <a:p>
            <a:r>
              <a:rPr lang="en-US" dirty="0" smtClean="0"/>
              <a:t>Template </a:t>
            </a:r>
            <a:r>
              <a:rPr lang="en-US" smtClean="0"/>
              <a:t>of interest</a:t>
            </a:r>
            <a:endParaRPr lang="en-US"/>
          </a:p>
        </p:txBody>
      </p:sp>
    </p:spTree>
    <p:extLst>
      <p:ext uri="{BB962C8B-B14F-4D97-AF65-F5344CB8AC3E}">
        <p14:creationId xmlns:p14="http://schemas.microsoft.com/office/powerpoint/2010/main" val="1270744418"/>
      </p:ext>
    </p:extLst>
  </p:cSld>
  <p:clrMapOvr>
    <a:masterClrMapping/>
  </p:clrMapOvr>
  <p:transition spd="slow">
    <p:cu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Even amplicon representation is important and difficult to achieve. Amplicon counts can vary from sample to sample by 100x</a:t>
            </a:r>
          </a:p>
          <a:p>
            <a:r>
              <a:rPr lang="en-US" dirty="0" smtClean="0"/>
              <a:t>Each amplicon should be evaluated by quality (ideally by trace) and quantity (</a:t>
            </a:r>
            <a:r>
              <a:rPr lang="en-US" dirty="0" err="1" smtClean="0"/>
              <a:t>fluourometery</a:t>
            </a:r>
            <a:r>
              <a:rPr lang="en-US" dirty="0" smtClean="0"/>
              <a:t>). Both qualities will effect final counts.</a:t>
            </a:r>
          </a:p>
          <a:p>
            <a:r>
              <a:rPr lang="en-US" dirty="0" smtClean="0"/>
              <a:t>Best practices</a:t>
            </a:r>
          </a:p>
          <a:p>
            <a:pPr lvl="1"/>
            <a:r>
              <a:rPr lang="en-US" dirty="0" smtClean="0"/>
              <a:t>First group </a:t>
            </a:r>
            <a:r>
              <a:rPr lang="en-US" dirty="0" err="1" smtClean="0"/>
              <a:t>amplicons</a:t>
            </a:r>
            <a:r>
              <a:rPr lang="en-US" dirty="0" smtClean="0"/>
              <a:t> by quality/quantity profiles</a:t>
            </a:r>
          </a:p>
          <a:p>
            <a:pPr lvl="1"/>
            <a:r>
              <a:rPr lang="en-US" dirty="0" smtClean="0"/>
              <a:t>Pool each group separately</a:t>
            </a:r>
          </a:p>
          <a:p>
            <a:pPr lvl="1"/>
            <a:r>
              <a:rPr lang="en-US" dirty="0" smtClean="0"/>
              <a:t>If a small number of groups consider qPCR on each group for final pooling concentrations</a:t>
            </a:r>
          </a:p>
          <a:p>
            <a:pPr lvl="1"/>
            <a:r>
              <a:rPr lang="en-US" dirty="0" smtClean="0"/>
              <a:t>If a large number re-quantify and pool to final pool.</a:t>
            </a:r>
            <a:endParaRPr lang="en-US" dirty="0"/>
          </a:p>
        </p:txBody>
      </p:sp>
      <p:sp>
        <p:nvSpPr>
          <p:cNvPr id="3" name="Title 2"/>
          <p:cNvSpPr>
            <a:spLocks noGrp="1"/>
          </p:cNvSpPr>
          <p:nvPr>
            <p:ph type="title"/>
          </p:nvPr>
        </p:nvSpPr>
        <p:spPr/>
        <p:txBody>
          <a:bodyPr/>
          <a:lstStyle/>
          <a:p>
            <a:r>
              <a:rPr lang="en-US" dirty="0" smtClean="0"/>
              <a:t>Pooling Samples/Amplicons</a:t>
            </a:r>
            <a:endParaRPr lang="en-US" dirty="0"/>
          </a:p>
        </p:txBody>
      </p:sp>
    </p:spTree>
    <p:extLst>
      <p:ext uri="{BB962C8B-B14F-4D97-AF65-F5344CB8AC3E}">
        <p14:creationId xmlns:p14="http://schemas.microsoft.com/office/powerpoint/2010/main" val="169172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Nucleotide diversity</a:t>
            </a:r>
          </a:p>
        </p:txBody>
      </p:sp>
      <p:sp>
        <p:nvSpPr>
          <p:cNvPr id="186" name="Shape 186"/>
          <p:cNvSpPr txBox="1">
            <a:spLocks noGrp="1"/>
          </p:cNvSpPr>
          <p:nvPr>
            <p:ph type="body" idx="1"/>
          </p:nvPr>
        </p:nvSpPr>
        <p:spPr>
          <a:xfrm>
            <a:off x="1072425" y="1989025"/>
            <a:ext cx="6904500" cy="590100"/>
          </a:xfrm>
          <a:prstGeom prst="rect">
            <a:avLst/>
          </a:prstGeom>
        </p:spPr>
        <p:txBody>
          <a:bodyPr vert="horz" lIns="91425" tIns="91425" rIns="91425" bIns="91425" rtlCol="0" anchor="t" anchorCtr="0">
            <a:noAutofit/>
          </a:bodyPr>
          <a:lstStyle/>
          <a:p>
            <a:pPr>
              <a:buNone/>
            </a:pPr>
            <a:r>
              <a:rPr lang="en"/>
              <a:t>Critically important for imaging clusters </a:t>
            </a:r>
          </a:p>
        </p:txBody>
      </p:sp>
      <p:pic>
        <p:nvPicPr>
          <p:cNvPr id="187" name="Shape 187"/>
          <p:cNvPicPr preferRelativeResize="0"/>
          <p:nvPr/>
        </p:nvPicPr>
        <p:blipFill>
          <a:blip r:embed="rId3">
            <a:alphaModFix/>
          </a:blip>
          <a:stretch>
            <a:fillRect/>
          </a:stretch>
        </p:blipFill>
        <p:spPr>
          <a:xfrm>
            <a:off x="1072425" y="2723726"/>
            <a:ext cx="6751624" cy="3064275"/>
          </a:xfrm>
          <a:prstGeom prst="rect">
            <a:avLst/>
          </a:prstGeom>
          <a:noFill/>
          <a:ln>
            <a:noFill/>
          </a:ln>
        </p:spPr>
      </p:pic>
    </p:spTree>
    <p:extLst>
      <p:ext uri="{BB962C8B-B14F-4D97-AF65-F5344CB8AC3E}">
        <p14:creationId xmlns:p14="http://schemas.microsoft.com/office/powerpoint/2010/main" val="953217338"/>
      </p:ext>
    </p:extLst>
  </p:cSld>
  <p:clrMapOvr>
    <a:masterClrMapping/>
  </p:clrMapOvr>
  <p:transition spd="slow">
    <p:cu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t>Amplicon runs are Low Complexity</a:t>
            </a:r>
            <a:endParaRPr lang="en-US" sz="3000" dirty="0"/>
          </a:p>
        </p:txBody>
      </p:sp>
      <p:pic>
        <p:nvPicPr>
          <p:cNvPr id="2050" name="Picture 2" descr="https://lh5.googleusercontent.com/kfOaYpjiP7RUKLOds5LFh_WBHOX9p6uRAI6fNp0q5dwNIPXF4N8eJWPW6LmiKVyiOACnR4o8jlFQeNgySTqn625c57UOwNl-eT5imBPFJr8ZSwuCbXPR0Lb4zYKCNCMLV2PTn4Z6C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158" y="2871787"/>
            <a:ext cx="5211189" cy="3743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a:spLocks noGrp="1"/>
          </p:cNvSpPr>
          <p:nvPr>
            <p:ph idx="1"/>
          </p:nvPr>
        </p:nvSpPr>
        <p:spPr>
          <a:xfrm>
            <a:off x="380999" y="1719071"/>
            <a:ext cx="8407893" cy="4407408"/>
          </a:xfrm>
        </p:spPr>
        <p:txBody>
          <a:bodyPr/>
          <a:lstStyle/>
          <a:p>
            <a:pPr fontAlgn="base"/>
            <a:r>
              <a:rPr lang="en-US" dirty="0"/>
              <a:t>Sequencing with lower cluster density</a:t>
            </a:r>
          </a:p>
          <a:p>
            <a:pPr fontAlgn="base"/>
            <a:r>
              <a:rPr lang="en-US" dirty="0"/>
              <a:t>Adding in highly diverse libraries (shotgun libraries ~15%)</a:t>
            </a:r>
          </a:p>
          <a:p>
            <a:pPr fontAlgn="base"/>
            <a:r>
              <a:rPr lang="en-US" dirty="0"/>
              <a:t>Phase-shifting template specific primers:</a:t>
            </a:r>
          </a:p>
          <a:p>
            <a:endParaRPr lang="en-US" dirty="0"/>
          </a:p>
        </p:txBody>
      </p:sp>
    </p:spTree>
    <p:extLst>
      <p:ext uri="{BB962C8B-B14F-4D97-AF65-F5344CB8AC3E}">
        <p14:creationId xmlns:p14="http://schemas.microsoft.com/office/powerpoint/2010/main" val="19411234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Sequencing </a:t>
            </a:r>
            <a:r>
              <a:rPr lang="en-US" dirty="0" smtClean="0"/>
              <a:t>Costs</a:t>
            </a:r>
            <a:endParaRPr lang="en-US" dirty="0"/>
          </a:p>
        </p:txBody>
      </p:sp>
      <p:sp>
        <p:nvSpPr>
          <p:cNvPr id="5" name="Content Placeholder 1"/>
          <p:cNvSpPr txBox="1">
            <a:spLocks/>
          </p:cNvSpPr>
          <p:nvPr/>
        </p:nvSpPr>
        <p:spPr>
          <a:xfrm>
            <a:off x="868457" y="4702363"/>
            <a:ext cx="3089275" cy="1104401"/>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100"/>
              <a:t>October – 2015</a:t>
            </a:r>
          </a:p>
          <a:p>
            <a:pPr lvl="1"/>
            <a:r>
              <a:rPr lang="en-US" sz="1800" dirty="0"/>
              <a:t>$0.014 per </a:t>
            </a:r>
            <a:r>
              <a:rPr lang="en-US" sz="1800" dirty="0" err="1"/>
              <a:t>Megabase</a:t>
            </a:r>
            <a:endParaRPr lang="en-US" sz="1800" dirty="0"/>
          </a:p>
          <a:p>
            <a:pPr lvl="1"/>
            <a:r>
              <a:rPr lang="en-US" sz="1800" dirty="0"/>
              <a:t>$1,245 per Human Sized Genome (30x coverage) </a:t>
            </a:r>
          </a:p>
        </p:txBody>
      </p:sp>
      <p:sp>
        <p:nvSpPr>
          <p:cNvPr id="6" name="TextBox 5"/>
          <p:cNvSpPr txBox="1"/>
          <p:nvPr/>
        </p:nvSpPr>
        <p:spPr>
          <a:xfrm>
            <a:off x="5698636" y="2211202"/>
            <a:ext cx="2215816" cy="923330"/>
          </a:xfrm>
          <a:prstGeom prst="rect">
            <a:avLst/>
          </a:prstGeom>
          <a:noFill/>
        </p:spPr>
        <p:txBody>
          <a:bodyPr wrap="square" rtlCol="0">
            <a:spAutoFit/>
          </a:bodyPr>
          <a:lstStyle/>
          <a:p>
            <a:pPr algn="ctr"/>
            <a:r>
              <a:rPr lang="en-US" sz="2700" dirty="0"/>
              <a:t>GROWTH IN SEQUENCING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658" y="3679867"/>
            <a:ext cx="3952874" cy="296465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621" y="1684241"/>
            <a:ext cx="3974737" cy="2981052"/>
          </a:xfrm>
          <a:prstGeom prst="rect">
            <a:avLst/>
          </a:prstGeom>
        </p:spPr>
      </p:pic>
      <p:sp>
        <p:nvSpPr>
          <p:cNvPr id="9" name="Rectangle 8"/>
          <p:cNvSpPr/>
          <p:nvPr/>
        </p:nvSpPr>
        <p:spPr>
          <a:xfrm>
            <a:off x="1044949" y="5880545"/>
            <a:ext cx="2588559" cy="747731"/>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solidFill>
                  <a:srgbClr val="FF0000"/>
                </a:solidFill>
              </a:rPr>
              <a:t>Data Only!!</a:t>
            </a:r>
          </a:p>
          <a:p>
            <a:pPr algn="ctr"/>
            <a:r>
              <a:rPr lang="en-US" sz="1500" dirty="0">
                <a:solidFill>
                  <a:srgbClr val="FF0000"/>
                </a:solidFill>
              </a:rPr>
              <a:t>Does not include any analysis or bioinformatics</a:t>
            </a:r>
          </a:p>
        </p:txBody>
      </p:sp>
    </p:spTree>
    <p:extLst>
      <p:ext uri="{BB962C8B-B14F-4D97-AF65-F5344CB8AC3E}">
        <p14:creationId xmlns:p14="http://schemas.microsoft.com/office/powerpoint/2010/main" val="14053907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Benefits/Drawbacks</a:t>
            </a:r>
            <a:endParaRPr lang="en-US" dirty="0"/>
          </a:p>
        </p:txBody>
      </p:sp>
      <p:sp>
        <p:nvSpPr>
          <p:cNvPr id="6" name="Title 1"/>
          <p:cNvSpPr txBox="1">
            <a:spLocks/>
          </p:cNvSpPr>
          <p:nvPr/>
        </p:nvSpPr>
        <p:spPr>
          <a:xfrm>
            <a:off x="1876035" y="4102991"/>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Drawbacks</a:t>
            </a:r>
          </a:p>
        </p:txBody>
      </p:sp>
      <p:sp>
        <p:nvSpPr>
          <p:cNvPr id="7" name="Title 1"/>
          <p:cNvSpPr txBox="1">
            <a:spLocks/>
          </p:cNvSpPr>
          <p:nvPr/>
        </p:nvSpPr>
        <p:spPr>
          <a:xfrm>
            <a:off x="1876035" y="1923873"/>
            <a:ext cx="5599308" cy="777682"/>
          </a:xfrm>
          <a:prstGeom prst="rect">
            <a:avLst/>
          </a:prstGeom>
        </p:spPr>
        <p:txBody>
          <a:bodyPr vert="horz" lIns="62215" tIns="31107" rIns="62215" bIns="31107"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994" dirty="0"/>
              <a:t>Benefits</a:t>
            </a:r>
          </a:p>
        </p:txBody>
      </p:sp>
      <p:sp>
        <p:nvSpPr>
          <p:cNvPr id="8" name="TextBox 7"/>
          <p:cNvSpPr txBox="1"/>
          <p:nvPr/>
        </p:nvSpPr>
        <p:spPr>
          <a:xfrm>
            <a:off x="1294179" y="2602520"/>
            <a:ext cx="6763023" cy="1558119"/>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Maximum Flexibility, fewer target specific primers needed</a:t>
            </a:r>
            <a:r>
              <a:rPr lang="en-US" sz="1905" dirty="0" smtClean="0"/>
              <a:t>.</a:t>
            </a:r>
            <a:endParaRPr lang="en-US" sz="1905" dirty="0"/>
          </a:p>
          <a:p>
            <a:pPr marL="311079" indent="-311079">
              <a:buFont typeface="Arial"/>
              <a:buChar char="•"/>
            </a:pPr>
            <a:r>
              <a:rPr lang="en-US" sz="1905" dirty="0"/>
              <a:t>Dual barcoding, allowing for massively multiplexing of samples to occur</a:t>
            </a:r>
            <a:r>
              <a:rPr lang="en-US" sz="1905" dirty="0" smtClean="0"/>
              <a:t>.</a:t>
            </a:r>
          </a:p>
          <a:p>
            <a:pPr marL="311079" indent="-311079">
              <a:buFont typeface="Arial"/>
              <a:buChar char="•"/>
            </a:pPr>
            <a:r>
              <a:rPr lang="en-US" sz="1905" dirty="0" smtClean="0"/>
              <a:t>Pool multiple targets per run</a:t>
            </a:r>
            <a:endParaRPr lang="en-US" sz="1905" dirty="0"/>
          </a:p>
          <a:p>
            <a:pPr marL="311079" indent="-311079">
              <a:buFont typeface="Arial"/>
              <a:buChar char="•"/>
            </a:pPr>
            <a:r>
              <a:rPr lang="en-US" sz="1905" dirty="0"/>
              <a:t>Software for </a:t>
            </a:r>
            <a:r>
              <a:rPr lang="en-US" sz="1905" dirty="0" err="1"/>
              <a:t>demultiplexing</a:t>
            </a:r>
            <a:endParaRPr lang="en-US" sz="1905" dirty="0"/>
          </a:p>
        </p:txBody>
      </p:sp>
      <p:sp>
        <p:nvSpPr>
          <p:cNvPr id="10" name="TextBox 9"/>
          <p:cNvSpPr txBox="1"/>
          <p:nvPr/>
        </p:nvSpPr>
        <p:spPr>
          <a:xfrm>
            <a:off x="1294178" y="4880673"/>
            <a:ext cx="6763023" cy="678647"/>
          </a:xfrm>
          <a:prstGeom prst="rect">
            <a:avLst/>
          </a:prstGeom>
          <a:solidFill>
            <a:srgbClr val="0000FF">
              <a:alpha val="25000"/>
            </a:srgbClr>
          </a:solidFill>
          <a:ln>
            <a:solidFill>
              <a:srgbClr val="0000FF"/>
            </a:solidFill>
          </a:ln>
        </p:spPr>
        <p:txBody>
          <a:bodyPr wrap="square" rtlCol="0">
            <a:spAutoFit/>
          </a:bodyPr>
          <a:lstStyle/>
          <a:p>
            <a:pPr marL="311079" indent="-311079">
              <a:buFont typeface="Arial"/>
              <a:buChar char="•"/>
            </a:pPr>
            <a:r>
              <a:rPr lang="en-US" sz="1905" dirty="0"/>
              <a:t>Two – step PCR reaction</a:t>
            </a:r>
          </a:p>
          <a:p>
            <a:pPr marL="311079" indent="-311079">
              <a:buFont typeface="Arial"/>
              <a:buChar char="•"/>
            </a:pPr>
            <a:r>
              <a:rPr lang="en-US" sz="1905" dirty="0"/>
              <a:t>Sequence the target specific primer</a:t>
            </a:r>
          </a:p>
        </p:txBody>
      </p:sp>
    </p:spTree>
    <p:extLst>
      <p:ext uri="{BB962C8B-B14F-4D97-AF65-F5344CB8AC3E}">
        <p14:creationId xmlns:p14="http://schemas.microsoft.com/office/powerpoint/2010/main" val="7269877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Community Profiling (</a:t>
            </a:r>
            <a:r>
              <a:rPr lang="en-US" dirty="0" err="1" smtClean="0"/>
              <a:t>Zanne</a:t>
            </a:r>
            <a:r>
              <a:rPr lang="en-US" dirty="0" smtClean="0"/>
              <a:t> Lab GWU)</a:t>
            </a:r>
            <a:endParaRPr lang="en-US" dirty="0"/>
          </a:p>
        </p:txBody>
      </p:sp>
      <p:sp>
        <p:nvSpPr>
          <p:cNvPr id="3" name="TextBox 2"/>
          <p:cNvSpPr txBox="1"/>
          <p:nvPr/>
        </p:nvSpPr>
        <p:spPr>
          <a:xfrm>
            <a:off x="4623846" y="2029174"/>
            <a:ext cx="3162572" cy="783484"/>
          </a:xfrm>
          <a:prstGeom prst="rect">
            <a:avLst/>
          </a:prstGeom>
          <a:solidFill>
            <a:srgbClr val="0000FF">
              <a:alpha val="25000"/>
            </a:srgbClr>
          </a:solidFill>
          <a:ln>
            <a:solidFill>
              <a:srgbClr val="0000FF"/>
            </a:solidFill>
          </a:ln>
        </p:spPr>
        <p:txBody>
          <a:bodyPr wrap="square" rtlCol="0">
            <a:spAutoFit/>
          </a:bodyPr>
          <a:lstStyle/>
          <a:p>
            <a:r>
              <a:rPr lang="en-US" sz="1497" b="1" dirty="0"/>
              <a:t>576 samples X 5 </a:t>
            </a:r>
            <a:r>
              <a:rPr lang="en-US" sz="1497" b="1" dirty="0" err="1"/>
              <a:t>amplicons</a:t>
            </a:r>
            <a:endParaRPr lang="en-US" sz="1497" b="1" dirty="0"/>
          </a:p>
          <a:p>
            <a:r>
              <a:rPr lang="en-US" sz="1497" b="1" dirty="0">
                <a:solidFill>
                  <a:srgbClr val="FF0000"/>
                </a:solidFill>
              </a:rPr>
              <a:t>2,880 unique amplicon products</a:t>
            </a:r>
          </a:p>
          <a:p>
            <a:r>
              <a:rPr lang="en-US" sz="1497" b="1" dirty="0">
                <a:solidFill>
                  <a:srgbClr val="FF0000"/>
                </a:solidFill>
              </a:rPr>
              <a:t>~6,000 reads per amplicon</a:t>
            </a:r>
          </a:p>
        </p:txBody>
      </p:sp>
      <p:sp>
        <p:nvSpPr>
          <p:cNvPr id="4" name="TextBox 3"/>
          <p:cNvSpPr txBox="1"/>
          <p:nvPr/>
        </p:nvSpPr>
        <p:spPr>
          <a:xfrm>
            <a:off x="877538" y="4819625"/>
            <a:ext cx="2644118" cy="1200329"/>
          </a:xfrm>
          <a:prstGeom prst="rect">
            <a:avLst/>
          </a:prstGeom>
          <a:noFill/>
        </p:spPr>
        <p:txBody>
          <a:bodyPr wrap="square" rtlCol="0">
            <a:spAutoFit/>
          </a:bodyPr>
          <a:lstStyle/>
          <a:p>
            <a:pPr algn="ctr"/>
            <a:r>
              <a:rPr lang="en-US" dirty="0"/>
              <a:t>Characterize the bacterial, fungal and ‘other’ microorganisms</a:t>
            </a:r>
          </a:p>
          <a:p>
            <a:pPr algn="ctr"/>
            <a:r>
              <a:rPr lang="en-US" dirty="0"/>
              <a:t>(2x16S, 2xITS, and LSU) </a:t>
            </a:r>
          </a:p>
        </p:txBody>
      </p:sp>
      <p:sp>
        <p:nvSpPr>
          <p:cNvPr id="5" name="Rectangle 4"/>
          <p:cNvSpPr/>
          <p:nvPr/>
        </p:nvSpPr>
        <p:spPr>
          <a:xfrm>
            <a:off x="628650" y="2029174"/>
            <a:ext cx="3839659" cy="2554545"/>
          </a:xfrm>
          <a:prstGeom prst="rect">
            <a:avLst/>
          </a:prstGeom>
        </p:spPr>
        <p:txBody>
          <a:bodyPr wrap="square">
            <a:spAutoFit/>
          </a:bodyPr>
          <a:lstStyle/>
          <a:p>
            <a:r>
              <a:rPr lang="en-US" sz="2000" dirty="0"/>
              <a:t>Examine differences in wood decomposition rates across 21 species in two environmental settings (ridge tops and valley bottoms) and how these rates relate to plant functional traits and their fungal and microorganism communities. </a:t>
            </a:r>
          </a:p>
        </p:txBody>
      </p:sp>
      <p:pic>
        <p:nvPicPr>
          <p:cNvPr id="6" name="Picture 5" descr="zan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692" y="2887471"/>
            <a:ext cx="3325669" cy="3133802"/>
          </a:xfrm>
          <a:prstGeom prst="rect">
            <a:avLst/>
          </a:prstGeom>
        </p:spPr>
      </p:pic>
    </p:spTree>
    <p:extLst>
      <p:ext uri="{BB962C8B-B14F-4D97-AF65-F5344CB8AC3E}">
        <p14:creationId xmlns:p14="http://schemas.microsoft.com/office/powerpoint/2010/main" val="16281917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Small </a:t>
            </a:r>
            <a:r>
              <a:rPr lang="en-US" dirty="0"/>
              <a:t>G</a:t>
            </a:r>
            <a:r>
              <a:rPr lang="en-US" dirty="0" smtClean="0"/>
              <a:t>enome Sequencing (Top Lab UI)</a:t>
            </a:r>
            <a:endParaRPr lang="en-US" dirty="0"/>
          </a:p>
        </p:txBody>
      </p:sp>
      <p:pic>
        <p:nvPicPr>
          <p:cNvPr id="4" name="Picture 3"/>
          <p:cNvPicPr>
            <a:picLocks noChangeAspect="1"/>
          </p:cNvPicPr>
          <p:nvPr/>
        </p:nvPicPr>
        <p:blipFill>
          <a:blip r:embed="rId2"/>
          <a:stretch>
            <a:fillRect/>
          </a:stretch>
        </p:blipFill>
        <p:spPr>
          <a:xfrm>
            <a:off x="381000" y="1743077"/>
            <a:ext cx="8344910" cy="1214436"/>
          </a:xfrm>
          <a:prstGeom prst="rect">
            <a:avLst/>
          </a:prstGeom>
        </p:spPr>
      </p:pic>
      <p:sp>
        <p:nvSpPr>
          <p:cNvPr id="5" name="TextBox 4"/>
          <p:cNvSpPr txBox="1"/>
          <p:nvPr/>
        </p:nvSpPr>
        <p:spPr>
          <a:xfrm>
            <a:off x="4727536" y="3093767"/>
            <a:ext cx="3716377" cy="1200329"/>
          </a:xfrm>
          <a:prstGeom prst="rect">
            <a:avLst/>
          </a:prstGeom>
          <a:solidFill>
            <a:srgbClr val="0000FF">
              <a:alpha val="25000"/>
            </a:srgbClr>
          </a:solidFill>
          <a:ln>
            <a:solidFill>
              <a:srgbClr val="0000FF"/>
            </a:solidFill>
          </a:ln>
        </p:spPr>
        <p:txBody>
          <a:bodyPr wrap="square" rtlCol="0">
            <a:spAutoFit/>
          </a:bodyPr>
          <a:lstStyle/>
          <a:p>
            <a:r>
              <a:rPr lang="en-US" b="1" dirty="0"/>
              <a:t>1 – </a:t>
            </a:r>
            <a:r>
              <a:rPr lang="en-US" b="1" dirty="0" err="1"/>
              <a:t>Fluidigm</a:t>
            </a:r>
            <a:r>
              <a:rPr lang="en-US" b="1" dirty="0"/>
              <a:t> Chip</a:t>
            </a:r>
          </a:p>
          <a:p>
            <a:r>
              <a:rPr lang="en-US" b="1" dirty="0"/>
              <a:t>47 samples X 192 </a:t>
            </a:r>
            <a:r>
              <a:rPr lang="en-US" b="1" dirty="0" err="1"/>
              <a:t>amplicons</a:t>
            </a:r>
            <a:endParaRPr lang="en-US" b="1" dirty="0"/>
          </a:p>
          <a:p>
            <a:r>
              <a:rPr lang="en-US" b="1" dirty="0">
                <a:solidFill>
                  <a:srgbClr val="FF0000"/>
                </a:solidFill>
              </a:rPr>
              <a:t>9,024 unique amplicon products</a:t>
            </a:r>
          </a:p>
          <a:p>
            <a:r>
              <a:rPr lang="en-US" b="1" dirty="0">
                <a:solidFill>
                  <a:srgbClr val="FF0000"/>
                </a:solidFill>
              </a:rPr>
              <a:t>~900 reads per amplicon</a:t>
            </a:r>
          </a:p>
        </p:txBody>
      </p:sp>
      <p:sp>
        <p:nvSpPr>
          <p:cNvPr id="6" name="TextBox 5"/>
          <p:cNvSpPr txBox="1"/>
          <p:nvPr/>
        </p:nvSpPr>
        <p:spPr>
          <a:xfrm>
            <a:off x="381000" y="3363766"/>
            <a:ext cx="4090988" cy="2554545"/>
          </a:xfrm>
          <a:prstGeom prst="rect">
            <a:avLst/>
          </a:prstGeom>
          <a:noFill/>
        </p:spPr>
        <p:txBody>
          <a:bodyPr wrap="square" rtlCol="0">
            <a:spAutoFit/>
          </a:bodyPr>
          <a:lstStyle/>
          <a:p>
            <a:r>
              <a:rPr lang="en-US" sz="2000" dirty="0" err="1"/>
              <a:t>Resequencing</a:t>
            </a:r>
            <a:r>
              <a:rPr lang="en-US" sz="2000" dirty="0"/>
              <a:t> of the pMBUI1 plasmid from three evolution experiments in E. coli, C. </a:t>
            </a:r>
            <a:r>
              <a:rPr lang="en-US" sz="2000" dirty="0" err="1"/>
              <a:t>necator</a:t>
            </a:r>
            <a:r>
              <a:rPr lang="en-US" sz="2000" dirty="0"/>
              <a:t> and a combination of the two (i.e. host switching) in order to identify plasmid encoded mutations that may be involved in plasmid host range expansion and evolution</a:t>
            </a:r>
          </a:p>
        </p:txBody>
      </p:sp>
      <p:graphicFrame>
        <p:nvGraphicFramePr>
          <p:cNvPr id="7" name="Table 6"/>
          <p:cNvGraphicFramePr>
            <a:graphicFrameLocks noGrp="1"/>
          </p:cNvGraphicFramePr>
          <p:nvPr>
            <p:extLst>
              <p:ext uri="{D42A27DB-BD31-4B8C-83A1-F6EECF244321}">
                <p14:modId xmlns:p14="http://schemas.microsoft.com/office/powerpoint/2010/main" val="123847909"/>
              </p:ext>
            </p:extLst>
          </p:nvPr>
        </p:nvGraphicFramePr>
        <p:xfrm>
          <a:off x="4727537" y="4641039"/>
          <a:ext cx="3716377" cy="1831200"/>
        </p:xfrm>
        <a:graphic>
          <a:graphicData uri="http://schemas.openxmlformats.org/drawingml/2006/table">
            <a:tbl>
              <a:tblPr>
                <a:tableStyleId>{073A0DAA-6AF3-43AB-8588-CEC1D06C72B9}</a:tableStyleId>
              </a:tblPr>
              <a:tblGrid>
                <a:gridCol w="2116176"/>
                <a:gridCol w="1600201"/>
              </a:tblGrid>
              <a:tr h="366240">
                <a:tc>
                  <a:txBody>
                    <a:bodyPr/>
                    <a:lstStyle/>
                    <a:p>
                      <a:r>
                        <a:rPr lang="en-US" sz="1600" dirty="0" err="1" smtClean="0"/>
                        <a:t>Fluidigm</a:t>
                      </a:r>
                      <a:r>
                        <a:rPr lang="en-US" sz="1600" dirty="0" smtClean="0"/>
                        <a:t> Chip</a:t>
                      </a:r>
                      <a:endParaRPr lang="en-US" sz="1600" dirty="0"/>
                    </a:p>
                  </a:txBody>
                  <a:tcPr marL="62215" marR="62215" marT="31107" marB="31107"/>
                </a:tc>
                <a:tc>
                  <a:txBody>
                    <a:bodyPr/>
                    <a:lstStyle/>
                    <a:p>
                      <a:r>
                        <a:rPr lang="en-US" sz="1600" dirty="0" smtClean="0"/>
                        <a:t>  </a:t>
                      </a:r>
                      <a:r>
                        <a:rPr lang="en-US" sz="1600" baseline="0" dirty="0" smtClean="0"/>
                        <a:t> </a:t>
                      </a:r>
                      <a:r>
                        <a:rPr lang="en-US" sz="1600" dirty="0" smtClean="0"/>
                        <a:t>$710</a:t>
                      </a:r>
                      <a:endParaRPr lang="en-US" sz="1600" dirty="0"/>
                    </a:p>
                  </a:txBody>
                  <a:tcPr marL="62215" marR="62215" marT="31107" marB="31107"/>
                </a:tc>
              </a:tr>
              <a:tr h="366240">
                <a:tc>
                  <a:txBody>
                    <a:bodyPr/>
                    <a:lstStyle/>
                    <a:p>
                      <a:r>
                        <a:rPr lang="en-US" sz="1600" dirty="0" smtClean="0"/>
                        <a:t>Pooling/Primers</a:t>
                      </a:r>
                      <a:endParaRPr lang="en-US" sz="1600" dirty="0"/>
                    </a:p>
                  </a:txBody>
                  <a:tcPr marL="62215" marR="62215" marT="31107" marB="31107"/>
                </a:tc>
                <a:tc>
                  <a:txBody>
                    <a:bodyPr/>
                    <a:lstStyle/>
                    <a:p>
                      <a:r>
                        <a:rPr lang="en-US" sz="1600" dirty="0" smtClean="0"/>
                        <a:t>   $220</a:t>
                      </a:r>
                      <a:endParaRPr lang="en-US" sz="1600" dirty="0"/>
                    </a:p>
                  </a:txBody>
                  <a:tcPr marL="62215" marR="62215" marT="31107" marB="31107"/>
                </a:tc>
              </a:tr>
              <a:tr h="366240">
                <a:tc>
                  <a:txBody>
                    <a:bodyPr/>
                    <a:lstStyle/>
                    <a:p>
                      <a:r>
                        <a:rPr lang="en-US" sz="1600" dirty="0" smtClean="0"/>
                        <a:t>½ </a:t>
                      </a:r>
                      <a:r>
                        <a:rPr lang="en-US" sz="1600" dirty="0" err="1" smtClean="0"/>
                        <a:t>MiSeq</a:t>
                      </a:r>
                      <a:r>
                        <a:rPr lang="en-US" sz="1600" baseline="0" dirty="0" smtClean="0"/>
                        <a:t> r</a:t>
                      </a:r>
                      <a:r>
                        <a:rPr lang="en-US" sz="1600" dirty="0" smtClean="0"/>
                        <a:t>un (2x300)</a:t>
                      </a:r>
                      <a:endParaRPr lang="en-US" sz="1600" baseline="0" dirty="0" smtClean="0"/>
                    </a:p>
                  </a:txBody>
                  <a:tcPr marL="62215" marR="62215" marT="31107" marB="31107"/>
                </a:tc>
                <a:tc>
                  <a:txBody>
                    <a:bodyPr/>
                    <a:lstStyle/>
                    <a:p>
                      <a:r>
                        <a:rPr lang="en-US" sz="1600" dirty="0" smtClean="0"/>
                        <a:t>$1,100</a:t>
                      </a:r>
                      <a:endParaRPr lang="en-US" sz="1600" dirty="0"/>
                    </a:p>
                  </a:txBody>
                  <a:tcPr marL="62215" marR="62215" marT="31107" marB="31107"/>
                </a:tc>
              </a:tr>
              <a:tr h="366240">
                <a:tc>
                  <a:txBody>
                    <a:bodyPr/>
                    <a:lstStyle/>
                    <a:p>
                      <a:r>
                        <a:rPr lang="en-US" sz="1600" dirty="0" smtClean="0"/>
                        <a:t>Total</a:t>
                      </a:r>
                      <a:endParaRPr lang="en-US" sz="1600" dirty="0"/>
                    </a:p>
                  </a:txBody>
                  <a:tcPr marL="62215" marR="62215" marT="31107" marB="31107"/>
                </a:tc>
                <a:tc>
                  <a:txBody>
                    <a:bodyPr/>
                    <a:lstStyle/>
                    <a:p>
                      <a:r>
                        <a:rPr lang="en-US" sz="1600" dirty="0" smtClean="0"/>
                        <a:t>$2,030</a:t>
                      </a:r>
                      <a:endParaRPr lang="en-US" sz="1600" dirty="0"/>
                    </a:p>
                  </a:txBody>
                  <a:tcPr marL="62215" marR="62215" marT="31107" marB="31107"/>
                </a:tc>
              </a:tr>
              <a:tr h="366240">
                <a:tc>
                  <a:txBody>
                    <a:bodyPr/>
                    <a:lstStyle/>
                    <a:p>
                      <a:endParaRPr lang="en-US" sz="1600" dirty="0"/>
                    </a:p>
                  </a:txBody>
                  <a:tcPr marL="62215" marR="62215" marT="31107" marB="31107"/>
                </a:tc>
                <a:tc>
                  <a:txBody>
                    <a:bodyPr/>
                    <a:lstStyle/>
                    <a:p>
                      <a:r>
                        <a:rPr lang="en-US" sz="1600" dirty="0" smtClean="0"/>
                        <a:t>$43/genome</a:t>
                      </a:r>
                      <a:endParaRPr lang="en-US" sz="1600" dirty="0"/>
                    </a:p>
                  </a:txBody>
                  <a:tcPr marL="62215" marR="62215" marT="31107" marB="31107"/>
                </a:tc>
              </a:tr>
            </a:tbl>
          </a:graphicData>
        </a:graphic>
      </p:graphicFrame>
    </p:spTree>
    <p:extLst>
      <p:ext uri="{BB962C8B-B14F-4D97-AF65-F5344CB8AC3E}">
        <p14:creationId xmlns:p14="http://schemas.microsoft.com/office/powerpoint/2010/main" val="17817424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Phylogenomics</a:t>
            </a:r>
            <a:r>
              <a:rPr lang="en-US" dirty="0"/>
              <a:t> </a:t>
            </a:r>
            <a:r>
              <a:rPr lang="en-US" dirty="0" smtClean="0"/>
              <a:t>(Tank Lab UI)</a:t>
            </a:r>
            <a:endParaRPr lang="en-US" dirty="0"/>
          </a:p>
        </p:txBody>
      </p:sp>
      <p:sp>
        <p:nvSpPr>
          <p:cNvPr id="6" name="TextBox 5"/>
          <p:cNvSpPr txBox="1"/>
          <p:nvPr/>
        </p:nvSpPr>
        <p:spPr>
          <a:xfrm>
            <a:off x="1600200" y="1755890"/>
            <a:ext cx="3824009" cy="1077218"/>
          </a:xfrm>
          <a:prstGeom prst="rect">
            <a:avLst/>
          </a:prstGeom>
          <a:solidFill>
            <a:srgbClr val="0000FF">
              <a:alpha val="25000"/>
            </a:srgbClr>
          </a:solidFill>
          <a:ln>
            <a:solidFill>
              <a:srgbClr val="0000FF"/>
            </a:solidFill>
          </a:ln>
        </p:spPr>
        <p:txBody>
          <a:bodyPr wrap="square" rtlCol="0">
            <a:spAutoFit/>
          </a:bodyPr>
          <a:lstStyle/>
          <a:p>
            <a:r>
              <a:rPr lang="en-US" sz="1600" b="1" dirty="0"/>
              <a:t>24 – </a:t>
            </a:r>
            <a:r>
              <a:rPr lang="en-US" sz="1600" b="1" dirty="0" err="1"/>
              <a:t>Fluidigm</a:t>
            </a:r>
            <a:r>
              <a:rPr lang="en-US" sz="1600" b="1" dirty="0"/>
              <a:t> Chips</a:t>
            </a:r>
          </a:p>
          <a:p>
            <a:r>
              <a:rPr lang="en-US" sz="1600" b="1" dirty="0"/>
              <a:t>576 samples X 96 </a:t>
            </a:r>
            <a:r>
              <a:rPr lang="en-US" sz="1600" b="1" dirty="0" err="1"/>
              <a:t>amplicons</a:t>
            </a:r>
            <a:endParaRPr lang="en-US" sz="1600" b="1" dirty="0"/>
          </a:p>
          <a:p>
            <a:r>
              <a:rPr lang="en-US" sz="1600" b="1" dirty="0">
                <a:solidFill>
                  <a:srgbClr val="FF0000"/>
                </a:solidFill>
              </a:rPr>
              <a:t>55,296 unique amplicon products</a:t>
            </a:r>
          </a:p>
          <a:p>
            <a:r>
              <a:rPr lang="en-US" sz="1600" b="1" dirty="0">
                <a:solidFill>
                  <a:srgbClr val="FF0000"/>
                </a:solidFill>
              </a:rPr>
              <a:t>~300 reads per amplicon ~$35/sample</a:t>
            </a:r>
          </a:p>
        </p:txBody>
      </p:sp>
      <p:sp>
        <p:nvSpPr>
          <p:cNvPr id="9" name="TextBox 8"/>
          <p:cNvSpPr txBox="1"/>
          <p:nvPr/>
        </p:nvSpPr>
        <p:spPr>
          <a:xfrm>
            <a:off x="271464" y="2935684"/>
            <a:ext cx="2527370" cy="2031325"/>
          </a:xfrm>
          <a:prstGeom prst="rect">
            <a:avLst/>
          </a:prstGeom>
          <a:noFill/>
        </p:spPr>
        <p:txBody>
          <a:bodyPr wrap="square" rtlCol="0">
            <a:spAutoFit/>
          </a:bodyPr>
          <a:lstStyle/>
          <a:p>
            <a:r>
              <a:rPr lang="en-US" dirty="0"/>
              <a:t>Sequence </a:t>
            </a:r>
            <a:r>
              <a:rPr lang="en-US" dirty="0" err="1"/>
              <a:t>phylogenetically</a:t>
            </a:r>
            <a:r>
              <a:rPr lang="en-US" dirty="0"/>
              <a:t> informative regions </a:t>
            </a:r>
          </a:p>
          <a:p>
            <a:r>
              <a:rPr lang="en-US" dirty="0"/>
              <a:t>(Chloroplast and Nuclear)</a:t>
            </a:r>
          </a:p>
          <a:p>
            <a:r>
              <a:rPr lang="en-US" dirty="0"/>
              <a:t>across many, many samples</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0743" y="1920082"/>
            <a:ext cx="3255493" cy="397280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p:cNvSpPr txBox="1">
            <a:spLocks noChangeArrowheads="1"/>
          </p:cNvSpPr>
          <p:nvPr/>
        </p:nvSpPr>
        <p:spPr bwMode="auto">
          <a:xfrm>
            <a:off x="290692" y="6238536"/>
            <a:ext cx="874395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altLang="en-US" sz="900" dirty="0"/>
              <a:t>Uribe-Convers S, Settles ML, Tank DC (2016) A </a:t>
            </a:r>
            <a:r>
              <a:rPr lang="en-US" altLang="en-US" sz="900" dirty="0" err="1"/>
              <a:t>Phylogenomic</a:t>
            </a:r>
            <a:r>
              <a:rPr lang="en-US" altLang="en-US" sz="900" dirty="0"/>
              <a:t> Approach Based on PCR Target Enrichment and High Throughput Sequencing: Resolving the Diversity within the South American Species of </a:t>
            </a:r>
            <a:r>
              <a:rPr lang="en-US" altLang="en-US" sz="900" dirty="0" err="1"/>
              <a:t>Bartsia</a:t>
            </a:r>
            <a:r>
              <a:rPr lang="en-US" altLang="en-US" sz="900" dirty="0"/>
              <a:t> L. (</a:t>
            </a:r>
            <a:r>
              <a:rPr lang="en-US" altLang="en-US" sz="900" dirty="0" err="1"/>
              <a:t>Orobanchaceae</a:t>
            </a:r>
            <a:r>
              <a:rPr lang="en-US" altLang="en-US" sz="900" dirty="0"/>
              <a:t>). </a:t>
            </a:r>
            <a:r>
              <a:rPr lang="en-US" altLang="en-US" sz="900" dirty="0" err="1"/>
              <a:t>PLoS</a:t>
            </a:r>
            <a:r>
              <a:rPr lang="en-US" altLang="en-US" sz="900" dirty="0"/>
              <a:t> ONE 11(2): e0148203. doi:10.1371/journal.pone.0148203</a:t>
            </a:r>
          </a:p>
          <a:p>
            <a:pPr eaLnBrk="1" hangingPunct="1"/>
            <a:r>
              <a:rPr lang="en-US" altLang="en-US" sz="900" dirty="0">
                <a:hlinkClick r:id="rId3"/>
              </a:rPr>
              <a:t>http://journals.plos.org/plosone/article?id=info:doi/10.1371/journal.pone.0148203</a:t>
            </a:r>
            <a:endParaRPr lang="en-US" altLang="en-US" sz="900" dirty="0"/>
          </a:p>
        </p:txBody>
      </p:sp>
      <p:pic>
        <p:nvPicPr>
          <p:cNvPr id="1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2077" y="3343275"/>
            <a:ext cx="2805598" cy="283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9127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lstStyle/>
          <a:p>
            <a:r>
              <a:rPr lang="en-US" dirty="0" smtClean="0"/>
              <a:t>Include error-correcting </a:t>
            </a:r>
            <a:r>
              <a:rPr lang="en-US" dirty="0" smtClean="0"/>
              <a:t>barcodes in </a:t>
            </a:r>
            <a:r>
              <a:rPr lang="en-US" dirty="0" err="1" smtClean="0"/>
              <a:t>demultiplexing</a:t>
            </a:r>
            <a:endParaRPr lang="en-US" dirty="0" smtClean="0"/>
          </a:p>
          <a:p>
            <a:r>
              <a:rPr lang="en-US" dirty="0"/>
              <a:t>Identification of PCR </a:t>
            </a:r>
            <a:r>
              <a:rPr lang="en-US" dirty="0" smtClean="0"/>
              <a:t>duplicates</a:t>
            </a:r>
          </a:p>
          <a:p>
            <a:r>
              <a:rPr lang="en-US" dirty="0" smtClean="0"/>
              <a:t>Replace RDP classification with another scheme</a:t>
            </a:r>
          </a:p>
          <a:p>
            <a:pPr lvl="1"/>
            <a:r>
              <a:rPr lang="en-US" dirty="0" smtClean="0"/>
              <a:t>Have ideas (for years) but no time</a:t>
            </a:r>
          </a:p>
          <a:p>
            <a:r>
              <a:rPr lang="en-US" dirty="0" smtClean="0"/>
              <a:t>Extend to community analysis (maybe a Shiny app). </a:t>
            </a:r>
            <a:r>
              <a:rPr lang="en-US" dirty="0" err="1" smtClean="0"/>
              <a:t>dbcAmplicons</a:t>
            </a:r>
            <a:r>
              <a:rPr lang="en-US" dirty="0" smtClean="0"/>
              <a:t> is a data reduction pipeline, not a complete analysis pipeline</a:t>
            </a:r>
          </a:p>
          <a:p>
            <a:r>
              <a:rPr lang="en-US" dirty="0" smtClean="0"/>
              <a:t>Incorporate the R genotyping pipeline into </a:t>
            </a:r>
            <a:r>
              <a:rPr lang="en-US" dirty="0" err="1" smtClean="0"/>
              <a:t>dbcAmplicons</a:t>
            </a:r>
            <a:endParaRPr lang="en-US" dirty="0" smtClean="0"/>
          </a:p>
          <a:p>
            <a:pPr lvl="1"/>
            <a:r>
              <a:rPr lang="en-US" dirty="0" smtClean="0"/>
              <a:t>Extend to inferring copy number (or </a:t>
            </a:r>
            <a:r>
              <a:rPr lang="en-US" dirty="0" err="1" smtClean="0"/>
              <a:t>ploidy</a:t>
            </a:r>
            <a:r>
              <a:rPr lang="en-US" dirty="0" smtClean="0"/>
              <a:t> levels)</a:t>
            </a:r>
          </a:p>
        </p:txBody>
      </p:sp>
    </p:spTree>
    <p:extLst>
      <p:ext uri="{BB962C8B-B14F-4D97-AF65-F5344CB8AC3E}">
        <p14:creationId xmlns:p14="http://schemas.microsoft.com/office/powerpoint/2010/main" val="14494363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dbcAmplicons</a:t>
            </a:r>
            <a:r>
              <a:rPr lang="en-US" dirty="0"/>
              <a:t> </a:t>
            </a:r>
            <a:r>
              <a:rPr lang="en-US" dirty="0" smtClean="0"/>
              <a:t>Analysis</a:t>
            </a:r>
            <a:endParaRPr lang="en-US" dirty="0"/>
          </a:p>
        </p:txBody>
      </p:sp>
      <p:sp>
        <p:nvSpPr>
          <p:cNvPr id="4" name="Content Placeholder 2"/>
          <p:cNvSpPr>
            <a:spLocks noGrp="1"/>
          </p:cNvSpPr>
          <p:nvPr>
            <p:ph idx="1"/>
          </p:nvPr>
        </p:nvSpPr>
        <p:spPr/>
        <p:txBody>
          <a:bodyPr/>
          <a:lstStyle/>
          <a:p>
            <a:r>
              <a:rPr lang="en-US" dirty="0" smtClean="0"/>
              <a:t>Approach is an DNA-result pipeline</a:t>
            </a:r>
          </a:p>
          <a:p>
            <a:r>
              <a:rPr lang="en-US" dirty="0" smtClean="0"/>
              <a:t>Requires</a:t>
            </a:r>
          </a:p>
          <a:p>
            <a:pPr lvl="1"/>
            <a:r>
              <a:rPr lang="en-US" dirty="0" smtClean="0"/>
              <a:t>Illumina bcl2fastq</a:t>
            </a:r>
          </a:p>
          <a:p>
            <a:pPr lvl="1"/>
            <a:r>
              <a:rPr lang="en-US" dirty="0" smtClean="0"/>
              <a:t>Python</a:t>
            </a:r>
          </a:p>
          <a:p>
            <a:pPr lvl="2"/>
            <a:r>
              <a:rPr lang="en-US" dirty="0" smtClean="0"/>
              <a:t>Few python libs, like </a:t>
            </a:r>
            <a:r>
              <a:rPr lang="en-US" dirty="0" err="1" smtClean="0"/>
              <a:t>biom</a:t>
            </a:r>
            <a:endParaRPr lang="en-US" dirty="0" smtClean="0"/>
          </a:p>
          <a:p>
            <a:pPr lvl="1"/>
            <a:r>
              <a:rPr lang="en-US" dirty="0"/>
              <a:t>Flash2 (</a:t>
            </a:r>
            <a:r>
              <a:rPr lang="en-US" dirty="0">
                <a:hlinkClick r:id="rId2"/>
              </a:rPr>
              <a:t>https://</a:t>
            </a:r>
            <a:r>
              <a:rPr lang="en-US" dirty="0" smtClean="0">
                <a:hlinkClick r:id="rId2"/>
              </a:rPr>
              <a:t>github.com/dstreett/FLASH2)</a:t>
            </a:r>
            <a:endParaRPr lang="en-US" dirty="0" smtClean="0"/>
          </a:p>
          <a:p>
            <a:pPr lvl="1"/>
            <a:r>
              <a:rPr lang="en-US" dirty="0" smtClean="0"/>
              <a:t>Bowtie2 – for off-target screening</a:t>
            </a:r>
          </a:p>
          <a:p>
            <a:pPr lvl="1"/>
            <a:r>
              <a:rPr lang="en-US" dirty="0"/>
              <a:t>RDP (</a:t>
            </a:r>
            <a:r>
              <a:rPr lang="en-US" dirty="0">
                <a:hlinkClick r:id="rId3"/>
              </a:rPr>
              <a:t>https://</a:t>
            </a:r>
            <a:r>
              <a:rPr lang="en-US" dirty="0" smtClean="0">
                <a:hlinkClick r:id="rId3"/>
              </a:rPr>
              <a:t>github.com/rdpstaff/RDPTools)</a:t>
            </a:r>
            <a:r>
              <a:rPr lang="en-US" dirty="0" smtClean="0"/>
              <a:t> - for classification</a:t>
            </a:r>
          </a:p>
          <a:p>
            <a:r>
              <a:rPr lang="en-US" dirty="0" err="1" smtClean="0"/>
              <a:t>dbcAmplicons</a:t>
            </a:r>
            <a:endParaRPr lang="en-US" dirty="0" smtClean="0"/>
          </a:p>
          <a:p>
            <a:pPr lvl="1"/>
            <a:r>
              <a:rPr lang="en-US" dirty="0">
                <a:hlinkClick r:id="rId4"/>
              </a:rPr>
              <a:t>https://</a:t>
            </a:r>
            <a:r>
              <a:rPr lang="en-US" dirty="0" smtClean="0">
                <a:hlinkClick r:id="rId4"/>
              </a:rPr>
              <a:t>github.com/msettles/dbcAmplicons</a:t>
            </a:r>
            <a:r>
              <a:rPr lang="en-US" dirty="0" smtClean="0"/>
              <a:t>	</a:t>
            </a:r>
          </a:p>
          <a:p>
            <a:pPr lvl="1"/>
            <a:endParaRPr lang="en-US" dirty="0" smtClean="0"/>
          </a:p>
          <a:p>
            <a:pPr lvl="1"/>
            <a:endParaRPr lang="en-US" dirty="0"/>
          </a:p>
        </p:txBody>
      </p:sp>
    </p:spTree>
    <p:extLst>
      <p:ext uri="{BB962C8B-B14F-4D97-AF65-F5344CB8AC3E}">
        <p14:creationId xmlns:p14="http://schemas.microsoft.com/office/powerpoint/2010/main" val="166376884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Text Placeholder 2"/>
          <p:cNvSpPr>
            <a:spLocks noGrp="1"/>
          </p:cNvSpPr>
          <p:nvPr>
            <p:ph type="body" sz="half" idx="2"/>
          </p:nvPr>
        </p:nvSpPr>
        <p:spPr/>
        <p:txBody>
          <a:bodyPr/>
          <a:lstStyle/>
          <a:p>
            <a:r>
              <a:rPr lang="en-US" dirty="0" smtClean="0"/>
              <a:t>Stages of the Pipeline</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1" y="975246"/>
            <a:ext cx="6578599" cy="4907507"/>
          </a:xfrm>
          <a:prstGeom prst="rect">
            <a:avLst/>
          </a:prstGeom>
        </p:spPr>
      </p:pic>
    </p:spTree>
    <p:extLst>
      <p:ext uri="{BB962C8B-B14F-4D97-AF65-F5344CB8AC3E}">
        <p14:creationId xmlns:p14="http://schemas.microsoft.com/office/powerpoint/2010/main" val="2618394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Shape 445"/>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Barcodes sheet</a:t>
            </a:r>
          </a:p>
        </p:txBody>
      </p:sp>
      <p:sp>
        <p:nvSpPr>
          <p:cNvPr id="446" name="Shape 446"/>
          <p:cNvSpPr txBox="1">
            <a:spLocks noGrp="1"/>
          </p:cNvSpPr>
          <p:nvPr>
            <p:ph type="body" idx="1"/>
          </p:nvPr>
        </p:nvSpPr>
        <p:spPr>
          <a:xfrm>
            <a:off x="4539875" y="2533000"/>
            <a:ext cx="3994500" cy="2018700"/>
          </a:xfrm>
          <a:prstGeom prst="rect">
            <a:avLst/>
          </a:prstGeom>
        </p:spPr>
        <p:txBody>
          <a:bodyPr vert="horz" lIns="91425" tIns="91425" rIns="91425" bIns="91425" rtlCol="0" anchor="t" anchorCtr="0">
            <a:noAutofit/>
          </a:bodyPr>
          <a:lstStyle/>
          <a:p>
            <a:pPr marL="457200" indent="-381000">
              <a:buSzPct val="100000"/>
            </a:pPr>
            <a:r>
              <a:rPr lang="en" sz="2400" dirty="0"/>
              <a:t>Tab-separated text </a:t>
            </a:r>
            <a:r>
              <a:rPr lang="en" sz="2400" dirty="0" smtClean="0"/>
              <a:t>file</a:t>
            </a:r>
            <a:r>
              <a:rPr lang="en-US" sz="2400" dirty="0" smtClean="0"/>
              <a:t>, 3 columns</a:t>
            </a:r>
            <a:endParaRPr lang="en" sz="2400" dirty="0"/>
          </a:p>
          <a:p>
            <a:pPr marL="731520" lvl="1" indent="-381000">
              <a:buSzPct val="100000"/>
            </a:pPr>
            <a:r>
              <a:rPr lang="en" sz="2200" dirty="0"/>
              <a:t>Barcode </a:t>
            </a:r>
            <a:r>
              <a:rPr lang="en" sz="2200" dirty="0" smtClean="0"/>
              <a:t>name</a:t>
            </a:r>
            <a:endParaRPr lang="en-US" sz="2200" dirty="0" smtClean="0"/>
          </a:p>
          <a:p>
            <a:pPr marL="731520" lvl="1" indent="-381000">
              <a:buSzPct val="100000"/>
            </a:pPr>
            <a:r>
              <a:rPr lang="en" sz="2200" dirty="0" smtClean="0"/>
              <a:t>sequence </a:t>
            </a:r>
            <a:r>
              <a:rPr lang="en" sz="2200" dirty="0"/>
              <a:t>of read </a:t>
            </a:r>
            <a:r>
              <a:rPr lang="en" sz="2200" dirty="0" smtClean="0"/>
              <a:t>2</a:t>
            </a:r>
            <a:endParaRPr lang="en-US" sz="2200" dirty="0" smtClean="0"/>
          </a:p>
          <a:p>
            <a:pPr marL="731520" lvl="1" indent="-381000">
              <a:buSzPct val="100000"/>
            </a:pPr>
            <a:r>
              <a:rPr lang="en" sz="2200" dirty="0" smtClean="0"/>
              <a:t>sequence </a:t>
            </a:r>
            <a:r>
              <a:rPr lang="en" sz="2200" dirty="0"/>
              <a:t>of read 3</a:t>
            </a:r>
          </a:p>
          <a:p>
            <a:pPr marL="457200" indent="-381000">
              <a:buSzPct val="100000"/>
            </a:pPr>
            <a:r>
              <a:rPr lang="en" sz="2400" dirty="0"/>
              <a:t>Orientation is </a:t>
            </a:r>
            <a:r>
              <a:rPr lang="en" sz="2400" dirty="0" smtClean="0"/>
              <a:t>important</a:t>
            </a:r>
            <a:r>
              <a:rPr lang="en-US" sz="2400" dirty="0" smtClean="0"/>
              <a:t>, read 2 comes off in reverse complement</a:t>
            </a:r>
            <a:endParaRPr lang="en" sz="2400" dirty="0"/>
          </a:p>
        </p:txBody>
      </p:sp>
      <p:pic>
        <p:nvPicPr>
          <p:cNvPr id="447" name="Shape 447"/>
          <p:cNvPicPr preferRelativeResize="0"/>
          <p:nvPr/>
        </p:nvPicPr>
        <p:blipFill rotWithShape="1">
          <a:blip r:embed="rId3">
            <a:alphaModFix/>
          </a:blip>
          <a:srcRect b="32989"/>
          <a:stretch/>
        </p:blipFill>
        <p:spPr>
          <a:xfrm>
            <a:off x="457200" y="1800226"/>
            <a:ext cx="3729038" cy="4714875"/>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2084543335"/>
      </p:ext>
    </p:extLst>
  </p:cSld>
  <p:clrMapOvr>
    <a:masterClrMapping/>
  </p:clrMapOvr>
  <p:transition spd="slow">
    <p:cu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Shape 452"/>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Primer sheet</a:t>
            </a:r>
          </a:p>
        </p:txBody>
      </p:sp>
      <p:sp>
        <p:nvSpPr>
          <p:cNvPr id="453" name="Shape 453"/>
          <p:cNvSpPr txBox="1">
            <a:spLocks noGrp="1"/>
          </p:cNvSpPr>
          <p:nvPr>
            <p:ph type="body" idx="1"/>
          </p:nvPr>
        </p:nvSpPr>
        <p:spPr>
          <a:xfrm>
            <a:off x="5429288" y="2968463"/>
            <a:ext cx="3611999" cy="2814637"/>
          </a:xfrm>
          <a:prstGeom prst="rect">
            <a:avLst/>
          </a:prstGeom>
        </p:spPr>
        <p:txBody>
          <a:bodyPr vert="horz" lIns="91425" tIns="91425" rIns="91425" bIns="91425" rtlCol="0" anchor="t" anchorCtr="0">
            <a:noAutofit/>
          </a:bodyPr>
          <a:lstStyle/>
          <a:p>
            <a:pPr marL="457200" indent="-381000">
              <a:buSzPct val="100000"/>
            </a:pPr>
            <a:r>
              <a:rPr lang="en" dirty="0"/>
              <a:t>Tab-separated text </a:t>
            </a:r>
            <a:r>
              <a:rPr lang="en" dirty="0" smtClean="0"/>
              <a:t>file</a:t>
            </a:r>
            <a:r>
              <a:rPr lang="en-US" dirty="0" smtClean="0"/>
              <a:t>, 4 columns</a:t>
            </a:r>
            <a:endParaRPr lang="en" dirty="0"/>
          </a:p>
          <a:p>
            <a:pPr marL="731520" lvl="1" indent="-381000">
              <a:buSzPct val="100000"/>
            </a:pPr>
            <a:r>
              <a:rPr lang="en" dirty="0"/>
              <a:t>Read from </a:t>
            </a:r>
            <a:r>
              <a:rPr lang="en" dirty="0" smtClean="0"/>
              <a:t>machine</a:t>
            </a:r>
            <a:endParaRPr lang="en-US" dirty="0" smtClean="0"/>
          </a:p>
          <a:p>
            <a:pPr marL="731520" lvl="1" indent="-381000">
              <a:buSzPct val="100000"/>
            </a:pPr>
            <a:r>
              <a:rPr lang="en" dirty="0" smtClean="0"/>
              <a:t>primer </a:t>
            </a:r>
            <a:r>
              <a:rPr lang="en" dirty="0"/>
              <a:t>pair </a:t>
            </a:r>
            <a:r>
              <a:rPr lang="en" dirty="0" smtClean="0"/>
              <a:t>ID</a:t>
            </a:r>
            <a:endParaRPr lang="en-US" dirty="0" smtClean="0"/>
          </a:p>
          <a:p>
            <a:pPr marL="731520" lvl="1" indent="-381000">
              <a:buSzPct val="100000"/>
            </a:pPr>
            <a:r>
              <a:rPr lang="en" dirty="0" smtClean="0"/>
              <a:t>individual </a:t>
            </a:r>
            <a:r>
              <a:rPr lang="en" dirty="0"/>
              <a:t>primer </a:t>
            </a:r>
            <a:r>
              <a:rPr lang="en" dirty="0" smtClean="0"/>
              <a:t>ID</a:t>
            </a:r>
            <a:endParaRPr lang="en-US" dirty="0" smtClean="0"/>
          </a:p>
          <a:p>
            <a:pPr marL="731520" lvl="1" indent="-381000">
              <a:buSzPct val="100000"/>
            </a:pPr>
            <a:r>
              <a:rPr lang="en" dirty="0" smtClean="0"/>
              <a:t>sequence </a:t>
            </a:r>
            <a:r>
              <a:rPr lang="en" dirty="0"/>
              <a:t>of primer </a:t>
            </a:r>
            <a:r>
              <a:rPr lang="en-US" dirty="0" smtClean="0"/>
              <a:t>	</a:t>
            </a:r>
            <a:r>
              <a:rPr lang="en" dirty="0" smtClean="0"/>
              <a:t>(</a:t>
            </a:r>
            <a:r>
              <a:rPr lang="en" dirty="0"/>
              <a:t>without CS </a:t>
            </a:r>
            <a:r>
              <a:rPr lang="en" dirty="0" smtClean="0"/>
              <a:t>tag</a:t>
            </a:r>
            <a:r>
              <a:rPr lang="en-US" dirty="0" smtClean="0"/>
              <a:t>!</a:t>
            </a:r>
            <a:r>
              <a:rPr lang="en" dirty="0" smtClean="0"/>
              <a:t>)</a:t>
            </a:r>
            <a:endParaRPr lang="en" dirty="0"/>
          </a:p>
          <a:p>
            <a:pPr marL="457200" indent="-381000">
              <a:buSzPct val="100000"/>
            </a:pPr>
            <a:r>
              <a:rPr lang="en" dirty="0"/>
              <a:t>accepts IUPAC ambiguity codes</a:t>
            </a:r>
          </a:p>
        </p:txBody>
      </p:sp>
      <p:pic>
        <p:nvPicPr>
          <p:cNvPr id="454" name="Shape 454"/>
          <p:cNvPicPr preferRelativeResize="0"/>
          <p:nvPr/>
        </p:nvPicPr>
        <p:blipFill rotWithShape="1">
          <a:blip r:embed="rId3">
            <a:alphaModFix/>
          </a:blip>
          <a:srcRect b="6699"/>
          <a:stretch/>
        </p:blipFill>
        <p:spPr>
          <a:xfrm>
            <a:off x="264876" y="2808350"/>
            <a:ext cx="5292999" cy="2974750"/>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233684722"/>
      </p:ext>
    </p:extLst>
  </p:cSld>
  <p:clrMapOvr>
    <a:masterClrMapping/>
  </p:clrMapOvr>
  <p:transition spd="slow">
    <p:cu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Sample metadata sheet</a:t>
            </a:r>
          </a:p>
        </p:txBody>
      </p:sp>
      <p:sp>
        <p:nvSpPr>
          <p:cNvPr id="460" name="Shape 460"/>
          <p:cNvSpPr txBox="1">
            <a:spLocks noGrp="1"/>
          </p:cNvSpPr>
          <p:nvPr>
            <p:ph type="body" idx="1"/>
          </p:nvPr>
        </p:nvSpPr>
        <p:spPr>
          <a:xfrm>
            <a:off x="285750" y="1771651"/>
            <a:ext cx="8743713" cy="2586037"/>
          </a:xfrm>
          <a:prstGeom prst="rect">
            <a:avLst/>
          </a:prstGeom>
        </p:spPr>
        <p:txBody>
          <a:bodyPr vert="horz" lIns="91425" tIns="91425" rIns="91425" bIns="91425" rtlCol="0" anchor="t" anchorCtr="0">
            <a:noAutofit/>
          </a:bodyPr>
          <a:lstStyle/>
          <a:p>
            <a:pPr marL="457200" indent="-381000">
              <a:buSzPct val="100000"/>
            </a:pPr>
            <a:r>
              <a:rPr lang="en" sz="2400" dirty="0"/>
              <a:t>Tab-separated text file</a:t>
            </a:r>
          </a:p>
          <a:p>
            <a:pPr marL="457200" indent="-381000">
              <a:buSzPct val="100000"/>
            </a:pPr>
            <a:r>
              <a:rPr lang="en" sz="2400" dirty="0"/>
              <a:t>4 </a:t>
            </a:r>
            <a:r>
              <a:rPr lang="en" sz="2400" dirty="0" smtClean="0"/>
              <a:t>columns</a:t>
            </a:r>
            <a:r>
              <a:rPr lang="en-US" sz="2400" dirty="0"/>
              <a:t> </a:t>
            </a:r>
            <a:r>
              <a:rPr lang="en-US" sz="2400" dirty="0" smtClean="0"/>
              <a:t>required, additional metadata in additional columns will be added to </a:t>
            </a:r>
            <a:r>
              <a:rPr lang="en-US" sz="2400" dirty="0" err="1" smtClean="0"/>
              <a:t>biom</a:t>
            </a:r>
            <a:r>
              <a:rPr lang="en-US" sz="2400" dirty="0" smtClean="0"/>
              <a:t> file </a:t>
            </a:r>
            <a:endParaRPr lang="en" sz="2400" dirty="0"/>
          </a:p>
          <a:p>
            <a:pPr marL="457200" indent="-381000">
              <a:buSzPct val="100000"/>
            </a:pPr>
            <a:r>
              <a:rPr lang="en" sz="2400" dirty="0"/>
              <a:t>Formatting is important! </a:t>
            </a:r>
            <a:r>
              <a:rPr lang="en" sz="2400" dirty="0" smtClean="0"/>
              <a:t>(</a:t>
            </a:r>
            <a:r>
              <a:rPr lang="en" sz="2400" dirty="0"/>
              <a:t>no #$%^\|{}; characters)</a:t>
            </a:r>
          </a:p>
          <a:p>
            <a:pPr marL="457200" indent="-381000">
              <a:buSzPct val="100000"/>
            </a:pPr>
            <a:r>
              <a:rPr lang="en" sz="2400" dirty="0"/>
              <a:t>can search multiple primers (comma separated or </a:t>
            </a:r>
            <a:r>
              <a:rPr lang="en" sz="2400" dirty="0" smtClean="0"/>
              <a:t>*</a:t>
            </a:r>
            <a:r>
              <a:rPr lang="en-US" sz="2400" dirty="0" smtClean="0"/>
              <a:t> [any]</a:t>
            </a:r>
            <a:r>
              <a:rPr lang="en" sz="2400" dirty="0" smtClean="0"/>
              <a:t>) </a:t>
            </a:r>
            <a:r>
              <a:rPr lang="en" sz="2400" dirty="0"/>
              <a:t>or no </a:t>
            </a:r>
            <a:r>
              <a:rPr lang="en" sz="2400" dirty="0" smtClean="0"/>
              <a:t>primer (-)</a:t>
            </a:r>
            <a:endParaRPr lang="en" sz="2400" dirty="0"/>
          </a:p>
        </p:txBody>
      </p:sp>
      <p:pic>
        <p:nvPicPr>
          <p:cNvPr id="461" name="Shape 461"/>
          <p:cNvPicPr preferRelativeResize="0"/>
          <p:nvPr/>
        </p:nvPicPr>
        <p:blipFill>
          <a:blip r:embed="rId3">
            <a:alphaModFix/>
          </a:blip>
          <a:stretch>
            <a:fillRect/>
          </a:stretch>
        </p:blipFill>
        <p:spPr>
          <a:xfrm>
            <a:off x="4153079" y="3878100"/>
            <a:ext cx="4648025" cy="2573400"/>
          </a:xfrm>
          <a:prstGeom prst="rect">
            <a:avLst/>
          </a:prstGeom>
          <a:noFill/>
          <a:ln w="9525" cap="flat" cmpd="sng">
            <a:solidFill>
              <a:srgbClr val="000000"/>
            </a:solidFill>
            <a:prstDash val="solid"/>
            <a:round/>
            <a:headEnd type="none" w="med" len="med"/>
            <a:tailEnd type="none" w="med" len="med"/>
          </a:ln>
        </p:spPr>
      </p:pic>
      <p:sp>
        <p:nvSpPr>
          <p:cNvPr id="6" name="Shape 460"/>
          <p:cNvSpPr txBox="1">
            <a:spLocks/>
          </p:cNvSpPr>
          <p:nvPr/>
        </p:nvSpPr>
        <p:spPr>
          <a:xfrm>
            <a:off x="285751" y="4271963"/>
            <a:ext cx="3638970" cy="2586037"/>
          </a:xfrm>
          <a:prstGeom prst="rect">
            <a:avLst/>
          </a:prstGeom>
        </p:spPr>
        <p:txBody>
          <a:bodyPr vert="horz" lIns="91425" tIns="91425" rIns="91425" bIns="91425" rtlCol="0" anchor="t" anchorCtr="0">
            <a:noAutofit/>
          </a:bodyPr>
          <a:lstStyle>
            <a:lvl1pPr marL="274320" lvl="0" indent="-228600" algn="l" defTabSz="914400" rtl="0" eaLnBrk="1" latinLnBrk="0" hangingPunct="1">
              <a:spcBef>
                <a:spcPts val="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lvl="1" indent="-182880" algn="l" defTabSz="914400" rtl="0" eaLnBrk="1" latinLnBrk="0" hangingPunct="1">
              <a:spcBef>
                <a:spcPts val="0"/>
              </a:spcBef>
              <a:buClr>
                <a:schemeClr val="accent2"/>
              </a:buClr>
              <a:buFont typeface="Wingdings" pitchFamily="2" charset="2"/>
              <a:buChar char="§"/>
              <a:defRPr sz="1800" kern="1200" spc="100" baseline="0">
                <a:solidFill>
                  <a:schemeClr val="tx2"/>
                </a:solidFill>
                <a:latin typeface="+mn-lt"/>
                <a:ea typeface="+mn-ea"/>
                <a:cs typeface="+mn-cs"/>
              </a:defRPr>
            </a:lvl2pPr>
            <a:lvl3pPr marL="822960" lvl="2" indent="-182880" algn="l" defTabSz="914400" rtl="0" eaLnBrk="1" latinLnBrk="0" hangingPunct="1">
              <a:spcBef>
                <a:spcPts val="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lvl="3" indent="-182880" algn="l" defTabSz="914400" rtl="0" eaLnBrk="1" latinLnBrk="0" hangingPunct="1">
              <a:spcBef>
                <a:spcPts val="0"/>
              </a:spcBef>
              <a:buClr>
                <a:schemeClr val="accent4"/>
              </a:buClr>
              <a:buFont typeface="Wingdings" pitchFamily="2" charset="2"/>
              <a:buChar char="§"/>
              <a:defRPr sz="1400" kern="1200">
                <a:solidFill>
                  <a:schemeClr val="tx2"/>
                </a:solidFill>
                <a:latin typeface="+mn-lt"/>
                <a:ea typeface="+mn-ea"/>
                <a:cs typeface="+mn-cs"/>
              </a:defRPr>
            </a:lvl4pPr>
            <a:lvl5pPr marL="1280160" lvl="4" indent="-182880" algn="l" defTabSz="914400" rtl="0" eaLnBrk="1" latinLnBrk="0" hangingPunct="1">
              <a:spcBef>
                <a:spcPts val="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lvl="5" indent="-182880" algn="l" defTabSz="914400" rtl="0" eaLnBrk="1" latinLnBrk="0" hangingPunct="1">
              <a:spcBef>
                <a:spcPts val="0"/>
              </a:spcBef>
              <a:buClr>
                <a:schemeClr val="accent1"/>
              </a:buClr>
              <a:buFont typeface="Wingdings" pitchFamily="2" charset="2"/>
              <a:buChar char="§"/>
              <a:defRPr sz="1200" kern="1200">
                <a:solidFill>
                  <a:schemeClr val="tx2"/>
                </a:solidFill>
                <a:latin typeface="+mn-lt"/>
                <a:ea typeface="+mn-ea"/>
                <a:cs typeface="+mn-cs"/>
              </a:defRPr>
            </a:lvl6pPr>
            <a:lvl7pPr marL="1828800" lvl="6" indent="-182880" algn="l" defTabSz="914400" rtl="0" eaLnBrk="1" latinLnBrk="0" hangingPunct="1">
              <a:spcBef>
                <a:spcPts val="0"/>
              </a:spcBef>
              <a:buClr>
                <a:schemeClr val="accent2"/>
              </a:buClr>
              <a:buFont typeface="Wingdings" pitchFamily="2" charset="2"/>
              <a:buChar char="§"/>
              <a:defRPr sz="1200" kern="1200">
                <a:solidFill>
                  <a:schemeClr val="tx2"/>
                </a:solidFill>
                <a:latin typeface="+mn-lt"/>
                <a:ea typeface="+mn-ea"/>
                <a:cs typeface="+mn-cs"/>
              </a:defRPr>
            </a:lvl7pPr>
            <a:lvl8pPr marL="2103120" lvl="7" indent="-182880" algn="l" defTabSz="914400" rtl="0" eaLnBrk="1" latinLnBrk="0" hangingPunct="1">
              <a:spcBef>
                <a:spcPts val="0"/>
              </a:spcBef>
              <a:buClr>
                <a:schemeClr val="accent3"/>
              </a:buClr>
              <a:buFont typeface="Wingdings" pitchFamily="2" charset="2"/>
              <a:buChar char="§"/>
              <a:defRPr sz="1200" kern="1200">
                <a:solidFill>
                  <a:schemeClr val="tx2"/>
                </a:solidFill>
                <a:latin typeface="+mn-lt"/>
                <a:ea typeface="+mn-ea"/>
                <a:cs typeface="+mn-cs"/>
              </a:defRPr>
            </a:lvl8pPr>
            <a:lvl9pPr marL="2377440" lvl="8" indent="-182880" algn="l" defTabSz="914400" rtl="0" eaLnBrk="1" latinLnBrk="0" hangingPunct="1">
              <a:spcBef>
                <a:spcPts val="0"/>
              </a:spcBef>
              <a:buClr>
                <a:schemeClr val="accent5"/>
              </a:buClr>
              <a:buFont typeface="Wingdings" pitchFamily="2" charset="2"/>
              <a:buChar char="§"/>
              <a:defRPr sz="1200" kern="1200">
                <a:solidFill>
                  <a:schemeClr val="tx2"/>
                </a:solidFill>
                <a:latin typeface="+mn-lt"/>
                <a:ea typeface="+mn-ea"/>
                <a:cs typeface="+mn-cs"/>
              </a:defRPr>
            </a:lvl9pPr>
          </a:lstStyle>
          <a:p>
            <a:r>
              <a:rPr lang="en" sz="2400"/>
              <a:t>can make subdirectories for individual projects</a:t>
            </a:r>
            <a:endParaRPr lang="en" sz="2400" dirty="0"/>
          </a:p>
        </p:txBody>
      </p:sp>
    </p:spTree>
    <p:extLst>
      <p:ext uri="{BB962C8B-B14F-4D97-AF65-F5344CB8AC3E}">
        <p14:creationId xmlns:p14="http://schemas.microsoft.com/office/powerpoint/2010/main" val="1283973905"/>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a:spLocks noChangeAspect="1"/>
          </p:cNvSpPr>
          <p:nvPr/>
        </p:nvSpPr>
        <p:spPr bwMode="auto">
          <a:xfrm>
            <a:off x="2517432" y="3636069"/>
            <a:ext cx="2453891" cy="2453891"/>
          </a:xfrm>
          <a:prstGeom prst="ellipse">
            <a:avLst/>
          </a:prstGeom>
          <a:solidFill>
            <a:srgbClr val="FF0000">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6" name="Oval 15"/>
          <p:cNvSpPr>
            <a:spLocks noChangeAspect="1"/>
          </p:cNvSpPr>
          <p:nvPr/>
        </p:nvSpPr>
        <p:spPr bwMode="auto">
          <a:xfrm>
            <a:off x="3453042" y="2103137"/>
            <a:ext cx="2467508" cy="2467508"/>
          </a:xfrm>
          <a:prstGeom prst="ellipse">
            <a:avLst/>
          </a:prstGeom>
          <a:solidFill>
            <a:schemeClr val="accent1">
              <a:lumMod val="50000"/>
              <a:alpha val="50000"/>
            </a:scheme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17" name="Oval 16"/>
          <p:cNvSpPr>
            <a:spLocks noChangeAspect="1"/>
          </p:cNvSpPr>
          <p:nvPr/>
        </p:nvSpPr>
        <p:spPr bwMode="auto">
          <a:xfrm>
            <a:off x="4322790" y="3587974"/>
            <a:ext cx="2430125" cy="2430125"/>
          </a:xfrm>
          <a:prstGeom prst="ellipse">
            <a:avLst/>
          </a:prstGeom>
          <a:solidFill>
            <a:srgbClr val="0000FF">
              <a:alpha val="50000"/>
            </a:srgbClr>
          </a:solidFill>
          <a:ln w="9525" cap="flat" cmpd="sng" algn="ctr">
            <a:noFill/>
            <a:prstDash val="solid"/>
            <a:round/>
            <a:headEnd type="none" w="med" len="med"/>
            <a:tailEnd type="none" w="med" len="med"/>
          </a:ln>
          <a:effectLst/>
        </p:spPr>
        <p:txBody>
          <a:bodyPr vert="horz" wrap="square" lIns="82944" tIns="41472" rIns="82944" bIns="41472" numCol="1" rtlCol="0" anchor="t" anchorCtr="0" compatLnSpc="1">
            <a:prstTxWarp prst="textNoShape">
              <a:avLst/>
            </a:prstTxWarp>
          </a:bodyPr>
          <a:lstStyle/>
          <a:p>
            <a:pPr defTabSz="407526" fontAlgn="base" hangingPunct="0">
              <a:lnSpc>
                <a:spcPct val="93000"/>
              </a:lnSpc>
              <a:spcBef>
                <a:spcPct val="0"/>
              </a:spcBef>
              <a:spcAft>
                <a:spcPct val="0"/>
              </a:spcAft>
              <a:buClr>
                <a:srgbClr val="000000"/>
              </a:buClr>
              <a:buSzPct val="100000"/>
            </a:pPr>
            <a:endParaRPr lang="en-US" sz="1633">
              <a:latin typeface="Arial" charset="0"/>
            </a:endParaRPr>
          </a:p>
        </p:txBody>
      </p:sp>
      <p:sp>
        <p:nvSpPr>
          <p:cNvPr id="4" name="TextBox 3"/>
          <p:cNvSpPr txBox="1"/>
          <p:nvPr/>
        </p:nvSpPr>
        <p:spPr>
          <a:xfrm>
            <a:off x="6816339" y="5591075"/>
            <a:ext cx="2280960" cy="483209"/>
          </a:xfrm>
          <a:prstGeom prst="rect">
            <a:avLst/>
          </a:prstGeom>
          <a:noFill/>
        </p:spPr>
        <p:txBody>
          <a:bodyPr wrap="square" rtlCol="0">
            <a:spAutoFit/>
          </a:bodyPr>
          <a:lstStyle/>
          <a:p>
            <a:pPr algn="ctr"/>
            <a:r>
              <a:rPr lang="en-US" sz="2540" dirty="0">
                <a:solidFill>
                  <a:srgbClr val="008000"/>
                </a:solidFill>
              </a:rPr>
              <a:t>Bioinformatics</a:t>
            </a:r>
          </a:p>
        </p:txBody>
      </p:sp>
      <p:sp>
        <p:nvSpPr>
          <p:cNvPr id="6" name="TextBox 5"/>
          <p:cNvSpPr txBox="1"/>
          <p:nvPr/>
        </p:nvSpPr>
        <p:spPr>
          <a:xfrm>
            <a:off x="3488368" y="2954443"/>
            <a:ext cx="2280960" cy="483209"/>
          </a:xfrm>
          <a:prstGeom prst="rect">
            <a:avLst/>
          </a:prstGeom>
          <a:noFill/>
        </p:spPr>
        <p:txBody>
          <a:bodyPr wrap="square" rtlCol="0">
            <a:spAutoFit/>
          </a:bodyPr>
          <a:lstStyle/>
          <a:p>
            <a:pPr algn="ctr"/>
            <a:r>
              <a:rPr lang="en-US" sz="2540" dirty="0"/>
              <a:t>Biology</a:t>
            </a:r>
          </a:p>
        </p:txBody>
      </p:sp>
      <p:sp>
        <p:nvSpPr>
          <p:cNvPr id="7" name="TextBox 6"/>
          <p:cNvSpPr txBox="1"/>
          <p:nvPr/>
        </p:nvSpPr>
        <p:spPr>
          <a:xfrm>
            <a:off x="4604162" y="4459316"/>
            <a:ext cx="2280960" cy="874085"/>
          </a:xfrm>
          <a:prstGeom prst="rect">
            <a:avLst/>
          </a:prstGeom>
          <a:noFill/>
        </p:spPr>
        <p:txBody>
          <a:bodyPr wrap="square" rtlCol="0">
            <a:spAutoFit/>
          </a:bodyPr>
          <a:lstStyle/>
          <a:p>
            <a:pPr algn="ctr"/>
            <a:r>
              <a:rPr lang="en-US" sz="2540" dirty="0"/>
              <a:t>Computer</a:t>
            </a:r>
          </a:p>
          <a:p>
            <a:pPr algn="ctr"/>
            <a:r>
              <a:rPr lang="en-US" sz="2540" dirty="0"/>
              <a:t>Science</a:t>
            </a:r>
          </a:p>
        </p:txBody>
      </p:sp>
      <p:sp>
        <p:nvSpPr>
          <p:cNvPr id="8" name="TextBox 7"/>
          <p:cNvSpPr txBox="1"/>
          <p:nvPr/>
        </p:nvSpPr>
        <p:spPr>
          <a:xfrm>
            <a:off x="2472391" y="4435662"/>
            <a:ext cx="2280960" cy="874085"/>
          </a:xfrm>
          <a:prstGeom prst="rect">
            <a:avLst/>
          </a:prstGeom>
          <a:noFill/>
        </p:spPr>
        <p:txBody>
          <a:bodyPr wrap="square" rtlCol="0">
            <a:spAutoFit/>
          </a:bodyPr>
          <a:lstStyle/>
          <a:p>
            <a:pPr algn="ctr"/>
            <a:r>
              <a:rPr lang="en-US" sz="2540" dirty="0"/>
              <a:t>Math</a:t>
            </a:r>
          </a:p>
          <a:p>
            <a:pPr algn="ctr"/>
            <a:r>
              <a:rPr lang="en-US" sz="2540" dirty="0"/>
              <a:t>Statistics</a:t>
            </a:r>
          </a:p>
        </p:txBody>
      </p:sp>
      <p:sp>
        <p:nvSpPr>
          <p:cNvPr id="10" name="TextBox 9"/>
          <p:cNvSpPr txBox="1"/>
          <p:nvPr/>
        </p:nvSpPr>
        <p:spPr>
          <a:xfrm>
            <a:off x="632160" y="5550734"/>
            <a:ext cx="2280960" cy="483209"/>
          </a:xfrm>
          <a:prstGeom prst="rect">
            <a:avLst/>
          </a:prstGeom>
          <a:noFill/>
        </p:spPr>
        <p:txBody>
          <a:bodyPr wrap="square" rtlCol="0">
            <a:spAutoFit/>
          </a:bodyPr>
          <a:lstStyle/>
          <a:p>
            <a:pPr algn="ctr"/>
            <a:r>
              <a:rPr lang="en-US" sz="2540" dirty="0">
                <a:solidFill>
                  <a:srgbClr val="008000"/>
                </a:solidFill>
              </a:rPr>
              <a:t>Biostatistics</a:t>
            </a:r>
          </a:p>
        </p:txBody>
      </p:sp>
      <p:sp>
        <p:nvSpPr>
          <p:cNvPr id="11" name="TextBox 10"/>
          <p:cNvSpPr txBox="1"/>
          <p:nvPr/>
        </p:nvSpPr>
        <p:spPr>
          <a:xfrm>
            <a:off x="3120480" y="1598816"/>
            <a:ext cx="3456000" cy="483209"/>
          </a:xfrm>
          <a:prstGeom prst="rect">
            <a:avLst/>
          </a:prstGeom>
          <a:noFill/>
        </p:spPr>
        <p:txBody>
          <a:bodyPr wrap="square" rtlCol="0">
            <a:spAutoFit/>
          </a:bodyPr>
          <a:lstStyle/>
          <a:p>
            <a:pPr algn="ctr"/>
            <a:r>
              <a:rPr lang="en-US" sz="2540" dirty="0">
                <a:solidFill>
                  <a:srgbClr val="008000"/>
                </a:solidFill>
              </a:rPr>
              <a:t>Computational Biology</a:t>
            </a:r>
          </a:p>
        </p:txBody>
      </p:sp>
      <p:pic>
        <p:nvPicPr>
          <p:cNvPr id="19" name="Picture 18" descr="ima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40" y="2195711"/>
            <a:ext cx="1900800" cy="1627022"/>
          </a:xfrm>
          <a:prstGeom prst="rect">
            <a:avLst/>
          </a:prstGeom>
        </p:spPr>
      </p:pic>
      <p:sp>
        <p:nvSpPr>
          <p:cNvPr id="5" name="Rectangle 4"/>
          <p:cNvSpPr/>
          <p:nvPr/>
        </p:nvSpPr>
        <p:spPr>
          <a:xfrm>
            <a:off x="161366" y="6152155"/>
            <a:ext cx="8017920" cy="594906"/>
          </a:xfrm>
          <a:prstGeom prst="rect">
            <a:avLst/>
          </a:prstGeom>
        </p:spPr>
        <p:txBody>
          <a:bodyPr wrap="square">
            <a:spAutoFit/>
          </a:bodyPr>
          <a:lstStyle/>
          <a:p>
            <a:r>
              <a:rPr lang="en-US" sz="1633" dirty="0"/>
              <a:t>‘The data scientist role has been described as “part analyst, part artist.”’</a:t>
            </a:r>
          </a:p>
          <a:p>
            <a:r>
              <a:rPr lang="en-US" sz="1633" dirty="0" err="1"/>
              <a:t>Anjul</a:t>
            </a:r>
            <a:r>
              <a:rPr lang="en-US" sz="1633" dirty="0"/>
              <a:t> </a:t>
            </a:r>
            <a:r>
              <a:rPr lang="en-US" sz="1633" dirty="0" err="1"/>
              <a:t>Bhambhri</a:t>
            </a:r>
            <a:r>
              <a:rPr lang="en-US" sz="1633" dirty="0"/>
              <a:t>, vice president of big data products at IBM</a:t>
            </a:r>
          </a:p>
        </p:txBody>
      </p:sp>
      <p:pic>
        <p:nvPicPr>
          <p:cNvPr id="18" name="Picture 17" descr="imgr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960" y="2336522"/>
            <a:ext cx="2051581" cy="1347971"/>
          </a:xfrm>
          <a:prstGeom prst="rect">
            <a:avLst/>
          </a:prstGeom>
        </p:spPr>
      </p:pic>
      <p:sp>
        <p:nvSpPr>
          <p:cNvPr id="20" name="Title 1"/>
          <p:cNvSpPr>
            <a:spLocks noGrp="1"/>
          </p:cNvSpPr>
          <p:nvPr>
            <p:ph type="title"/>
          </p:nvPr>
        </p:nvSpPr>
        <p:spPr>
          <a:xfrm>
            <a:off x="161366" y="273961"/>
            <a:ext cx="8770070" cy="1143360"/>
          </a:xfrm>
        </p:spPr>
        <p:txBody>
          <a:bodyPr/>
          <a:lstStyle/>
          <a:p>
            <a:r>
              <a:rPr lang="en-US" dirty="0" smtClean="0"/>
              <a:t>Bioinformatics is Data Science</a:t>
            </a:r>
            <a:endParaRPr lang="en-US" dirty="0"/>
          </a:p>
        </p:txBody>
      </p:sp>
    </p:spTree>
    <p:extLst>
      <p:ext uri="{BB962C8B-B14F-4D97-AF65-F5344CB8AC3E}">
        <p14:creationId xmlns:p14="http://schemas.microsoft.com/office/powerpoint/2010/main" val="9309994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nchor="ctr"/>
          <a:lstStyle/>
          <a:p>
            <a:r>
              <a:rPr lang="en-US" dirty="0" err="1" smtClean="0"/>
              <a:t>dbcAmplicons</a:t>
            </a:r>
            <a:endParaRPr lang="en-US" dirty="0" smtClean="0"/>
          </a:p>
          <a:p>
            <a:r>
              <a:rPr lang="en-US" dirty="0"/>
              <a:t>v</a:t>
            </a:r>
            <a:r>
              <a:rPr lang="en-US" dirty="0" smtClean="0"/>
              <a:t>alidate command</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63" y="2370137"/>
            <a:ext cx="6680200" cy="2933700"/>
          </a:xfrm>
          <a:prstGeom prst="rect">
            <a:avLst/>
          </a:prstGeom>
        </p:spPr>
      </p:pic>
    </p:spTree>
    <p:extLst>
      <p:ext uri="{BB962C8B-B14F-4D97-AF65-F5344CB8AC3E}">
        <p14:creationId xmlns:p14="http://schemas.microsoft.com/office/powerpoint/2010/main" val="180081042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Generate the</a:t>
            </a:r>
          </a:p>
          <a:p>
            <a:pPr lvl="1"/>
            <a:r>
              <a:rPr lang="en-US" dirty="0" smtClean="0"/>
              <a:t>Barcode, primer and sample input files</a:t>
            </a:r>
          </a:p>
          <a:p>
            <a:r>
              <a:rPr lang="en-US" dirty="0" smtClean="0"/>
              <a:t>Use </a:t>
            </a:r>
            <a:r>
              <a:rPr lang="en-US" dirty="0" err="1" smtClean="0"/>
              <a:t>dbcAmplicons</a:t>
            </a:r>
            <a:r>
              <a:rPr lang="en-US" dirty="0" smtClean="0"/>
              <a:t> validate to validate the files</a:t>
            </a:r>
          </a:p>
        </p:txBody>
      </p:sp>
      <p:sp>
        <p:nvSpPr>
          <p:cNvPr id="3" name="Text Placeholder 2"/>
          <p:cNvSpPr>
            <a:spLocks noGrp="1"/>
          </p:cNvSpPr>
          <p:nvPr>
            <p:ph type="body" sz="half" idx="2"/>
          </p:nvPr>
        </p:nvSpPr>
        <p:spPr/>
        <p:txBody>
          <a:bodyPr/>
          <a:lstStyle/>
          <a:p>
            <a:r>
              <a:rPr lang="en-US" dirty="0" smtClean="0"/>
              <a:t>Validate</a:t>
            </a:r>
            <a:endParaRPr lang="en-US" dirty="0"/>
          </a:p>
        </p:txBody>
      </p:sp>
      <p:sp>
        <p:nvSpPr>
          <p:cNvPr id="4" name="Title 3"/>
          <p:cNvSpPr>
            <a:spLocks noGrp="1"/>
          </p:cNvSpPr>
          <p:nvPr>
            <p:ph type="title"/>
          </p:nvPr>
        </p:nvSpPr>
        <p:spPr/>
        <p:txBody>
          <a:bodyPr/>
          <a:lstStyle/>
          <a:p>
            <a:r>
              <a:rPr lang="en-US" sz="1800" dirty="0" smtClean="0"/>
              <a:t>Homework</a:t>
            </a:r>
            <a:endParaRPr lang="en-US" sz="1800" dirty="0"/>
          </a:p>
        </p:txBody>
      </p:sp>
    </p:spTree>
    <p:extLst>
      <p:ext uri="{BB962C8B-B14F-4D97-AF65-F5344CB8AC3E}">
        <p14:creationId xmlns:p14="http://schemas.microsoft.com/office/powerpoint/2010/main" val="11378625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14624074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7312184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168699378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80035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9" name="Text Placeholder 8"/>
          <p:cNvSpPr>
            <a:spLocks noGrp="1"/>
          </p:cNvSpPr>
          <p:nvPr>
            <p:ph type="body" sz="half" idx="2"/>
          </p:nvPr>
        </p:nvSpPr>
        <p:spPr/>
        <p:txBody>
          <a:bodyPr anchor="ctr"/>
          <a:lstStyle/>
          <a:p>
            <a:r>
              <a:rPr lang="en-US" dirty="0" err="1" smtClean="0"/>
              <a:t>dbcAmplicons</a:t>
            </a:r>
            <a:r>
              <a:rPr lang="en-US" dirty="0" smtClean="0"/>
              <a:t> preprocess command</a:t>
            </a:r>
            <a:endParaRPr lang="en-US" dirty="0"/>
          </a:p>
        </p:txBody>
      </p:sp>
      <p:sp>
        <p:nvSpPr>
          <p:cNvPr id="7" name="Title 6"/>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91" y="0"/>
            <a:ext cx="5094218" cy="6858000"/>
          </a:xfrm>
          <a:prstGeom prst="rect">
            <a:avLst/>
          </a:prstGeom>
        </p:spPr>
      </p:pic>
    </p:spTree>
    <p:extLst>
      <p:ext uri="{BB962C8B-B14F-4D97-AF65-F5344CB8AC3E}">
        <p14:creationId xmlns:p14="http://schemas.microsoft.com/office/powerpoint/2010/main" val="1067823056"/>
      </p:ext>
    </p:extLst>
  </p:cSld>
  <p:clrMapOvr>
    <a:masterClrMapping/>
  </p:clrMapOvr>
  <p:transition spd="slow">
    <p:cu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Barcode/Primer Comparison</a:t>
            </a:r>
            <a:endParaRPr lang="en-US" dirty="0"/>
          </a:p>
        </p:txBody>
      </p:sp>
      <p:sp>
        <p:nvSpPr>
          <p:cNvPr id="3" name="TextBox 2"/>
          <p:cNvSpPr txBox="1"/>
          <p:nvPr/>
        </p:nvSpPr>
        <p:spPr>
          <a:xfrm>
            <a:off x="774288" y="2700733"/>
            <a:ext cx="1098758" cy="300082"/>
          </a:xfrm>
          <a:prstGeom prst="rect">
            <a:avLst/>
          </a:prstGeom>
          <a:noFill/>
        </p:spPr>
        <p:txBody>
          <a:bodyPr wrap="square" rtlCol="0">
            <a:spAutoFit/>
          </a:bodyPr>
          <a:lstStyle/>
          <a:p>
            <a:r>
              <a:rPr lang="en-US" sz="1350" dirty="0"/>
              <a:t>ACTGACTG</a:t>
            </a:r>
          </a:p>
        </p:txBody>
      </p:sp>
      <p:sp>
        <p:nvSpPr>
          <p:cNvPr id="4" name="TextBox 3"/>
          <p:cNvSpPr txBox="1"/>
          <p:nvPr/>
        </p:nvSpPr>
        <p:spPr>
          <a:xfrm>
            <a:off x="774288" y="3143695"/>
            <a:ext cx="1098758" cy="300082"/>
          </a:xfrm>
          <a:prstGeom prst="rect">
            <a:avLst/>
          </a:prstGeom>
          <a:noFill/>
        </p:spPr>
        <p:txBody>
          <a:bodyPr wrap="square" rtlCol="0">
            <a:spAutoFit/>
          </a:bodyPr>
          <a:lstStyle/>
          <a:p>
            <a:r>
              <a:rPr lang="en-US" sz="1350" dirty="0"/>
              <a:t>GTCAGCTA</a:t>
            </a:r>
          </a:p>
        </p:txBody>
      </p:sp>
      <p:sp>
        <p:nvSpPr>
          <p:cNvPr id="5" name="TextBox 4"/>
          <p:cNvSpPr txBox="1"/>
          <p:nvPr/>
        </p:nvSpPr>
        <p:spPr>
          <a:xfrm>
            <a:off x="774288" y="3588589"/>
            <a:ext cx="1098758" cy="300082"/>
          </a:xfrm>
          <a:prstGeom prst="rect">
            <a:avLst/>
          </a:prstGeom>
          <a:noFill/>
        </p:spPr>
        <p:txBody>
          <a:bodyPr wrap="square" rtlCol="0">
            <a:spAutoFit/>
          </a:bodyPr>
          <a:lstStyle/>
          <a:p>
            <a:r>
              <a:rPr lang="en-US" sz="1350" dirty="0"/>
              <a:t>TCAGTCAG</a:t>
            </a:r>
          </a:p>
        </p:txBody>
      </p:sp>
      <p:sp>
        <p:nvSpPr>
          <p:cNvPr id="6" name="TextBox 5"/>
          <p:cNvSpPr txBox="1"/>
          <p:nvPr/>
        </p:nvSpPr>
        <p:spPr>
          <a:xfrm>
            <a:off x="774288" y="4033485"/>
            <a:ext cx="1098758" cy="300082"/>
          </a:xfrm>
          <a:prstGeom prst="rect">
            <a:avLst/>
          </a:prstGeom>
          <a:noFill/>
        </p:spPr>
        <p:txBody>
          <a:bodyPr wrap="square" rtlCol="0">
            <a:spAutoFit/>
          </a:bodyPr>
          <a:lstStyle/>
          <a:p>
            <a:r>
              <a:rPr lang="en-US" sz="1350" dirty="0"/>
              <a:t>CGTACGTA</a:t>
            </a:r>
          </a:p>
        </p:txBody>
      </p:sp>
      <p:sp>
        <p:nvSpPr>
          <p:cNvPr id="7" name="TextBox 6"/>
          <p:cNvSpPr txBox="1"/>
          <p:nvPr/>
        </p:nvSpPr>
        <p:spPr>
          <a:xfrm>
            <a:off x="2252817" y="3088065"/>
            <a:ext cx="936522" cy="300082"/>
          </a:xfrm>
          <a:prstGeom prst="rect">
            <a:avLst/>
          </a:prstGeom>
          <a:noFill/>
        </p:spPr>
        <p:txBody>
          <a:bodyPr wrap="square" rtlCol="0">
            <a:spAutoFit/>
          </a:bodyPr>
          <a:lstStyle/>
          <a:p>
            <a:r>
              <a:rPr lang="en-US" sz="1350" dirty="0">
                <a:solidFill>
                  <a:srgbClr val="0070C0"/>
                </a:solidFill>
              </a:rPr>
              <a:t>ACTTACTG</a:t>
            </a:r>
          </a:p>
        </p:txBody>
      </p:sp>
      <p:cxnSp>
        <p:nvCxnSpPr>
          <p:cNvPr id="9" name="Straight Connector 8"/>
          <p:cNvCxnSpPr>
            <a:stCxn id="7" idx="1"/>
            <a:endCxn id="6" idx="3"/>
          </p:cNvCxnSpPr>
          <p:nvPr/>
        </p:nvCxnSpPr>
        <p:spPr>
          <a:xfrm flipH="1">
            <a:off x="1873046" y="3238106"/>
            <a:ext cx="379771" cy="9454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7" idx="1"/>
            <a:endCxn id="5" idx="3"/>
          </p:cNvCxnSpPr>
          <p:nvPr/>
        </p:nvCxnSpPr>
        <p:spPr>
          <a:xfrm flipH="1">
            <a:off x="1873046" y="3238106"/>
            <a:ext cx="379771" cy="500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3"/>
            <a:endCxn id="7" idx="1"/>
          </p:cNvCxnSpPr>
          <p:nvPr/>
        </p:nvCxnSpPr>
        <p:spPr>
          <a:xfrm flipV="1">
            <a:off x="1873046" y="3238106"/>
            <a:ext cx="379771" cy="556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1"/>
            <a:endCxn id="3" idx="3"/>
          </p:cNvCxnSpPr>
          <p:nvPr/>
        </p:nvCxnSpPr>
        <p:spPr>
          <a:xfrm flipH="1" flipV="1">
            <a:off x="1873046" y="2850774"/>
            <a:ext cx="379771" cy="38733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87793" y="2730997"/>
            <a:ext cx="302342" cy="230832"/>
          </a:xfrm>
          <a:prstGeom prst="rect">
            <a:avLst/>
          </a:prstGeom>
          <a:noFill/>
        </p:spPr>
        <p:txBody>
          <a:bodyPr wrap="square" rtlCol="0">
            <a:spAutoFit/>
          </a:bodyPr>
          <a:lstStyle/>
          <a:p>
            <a:r>
              <a:rPr lang="en-US" sz="900" dirty="0">
                <a:solidFill>
                  <a:schemeClr val="accent1"/>
                </a:solidFill>
              </a:rPr>
              <a:t>1</a:t>
            </a:r>
          </a:p>
        </p:txBody>
      </p:sp>
      <p:sp>
        <p:nvSpPr>
          <p:cNvPr id="23" name="TextBox 22"/>
          <p:cNvSpPr txBox="1"/>
          <p:nvPr/>
        </p:nvSpPr>
        <p:spPr>
          <a:xfrm>
            <a:off x="1873046" y="3074444"/>
            <a:ext cx="302342" cy="230832"/>
          </a:xfrm>
          <a:prstGeom prst="rect">
            <a:avLst/>
          </a:prstGeom>
          <a:noFill/>
        </p:spPr>
        <p:txBody>
          <a:bodyPr wrap="square" rtlCol="0">
            <a:spAutoFit/>
          </a:bodyPr>
          <a:lstStyle/>
          <a:p>
            <a:r>
              <a:rPr lang="en-US" sz="900" dirty="0">
                <a:solidFill>
                  <a:srgbClr val="FF0000"/>
                </a:solidFill>
              </a:rPr>
              <a:t>6</a:t>
            </a:r>
          </a:p>
        </p:txBody>
      </p:sp>
      <p:sp>
        <p:nvSpPr>
          <p:cNvPr id="24" name="TextBox 23"/>
          <p:cNvSpPr txBox="1"/>
          <p:nvPr/>
        </p:nvSpPr>
        <p:spPr>
          <a:xfrm>
            <a:off x="1873045" y="3673887"/>
            <a:ext cx="302342" cy="230832"/>
          </a:xfrm>
          <a:prstGeom prst="rect">
            <a:avLst/>
          </a:prstGeom>
          <a:noFill/>
        </p:spPr>
        <p:txBody>
          <a:bodyPr wrap="square" rtlCol="0">
            <a:spAutoFit/>
          </a:bodyPr>
          <a:lstStyle/>
          <a:p>
            <a:r>
              <a:rPr lang="en-US" sz="900" dirty="0">
                <a:solidFill>
                  <a:srgbClr val="FF0000"/>
                </a:solidFill>
              </a:rPr>
              <a:t>6</a:t>
            </a:r>
          </a:p>
        </p:txBody>
      </p:sp>
      <p:sp>
        <p:nvSpPr>
          <p:cNvPr id="25" name="TextBox 24"/>
          <p:cNvSpPr txBox="1"/>
          <p:nvPr/>
        </p:nvSpPr>
        <p:spPr>
          <a:xfrm>
            <a:off x="1873045" y="3323276"/>
            <a:ext cx="302342" cy="230832"/>
          </a:xfrm>
          <a:prstGeom prst="rect">
            <a:avLst/>
          </a:prstGeom>
          <a:noFill/>
        </p:spPr>
        <p:txBody>
          <a:bodyPr wrap="square" rtlCol="0">
            <a:spAutoFit/>
          </a:bodyPr>
          <a:lstStyle/>
          <a:p>
            <a:r>
              <a:rPr lang="en-US" sz="900" dirty="0">
                <a:solidFill>
                  <a:srgbClr val="FF0000"/>
                </a:solidFill>
              </a:rPr>
              <a:t>5</a:t>
            </a:r>
          </a:p>
        </p:txBody>
      </p:sp>
      <p:sp>
        <p:nvSpPr>
          <p:cNvPr id="26" name="TextBox 25"/>
          <p:cNvSpPr txBox="1"/>
          <p:nvPr/>
        </p:nvSpPr>
        <p:spPr>
          <a:xfrm>
            <a:off x="774289" y="4330496"/>
            <a:ext cx="2529349" cy="923330"/>
          </a:xfrm>
          <a:prstGeom prst="rect">
            <a:avLst/>
          </a:prstGeom>
          <a:noFill/>
        </p:spPr>
        <p:txBody>
          <a:bodyPr wrap="square" rtlCol="0">
            <a:spAutoFit/>
          </a:bodyPr>
          <a:lstStyle/>
          <a:p>
            <a:r>
              <a:rPr lang="en-US" sz="1350" dirty="0"/>
              <a:t>Compares each barcode to all possible barcodes and returns the best match &lt; desired </a:t>
            </a:r>
            <a:r>
              <a:rPr lang="en-US" sz="1350" dirty="0">
                <a:solidFill>
                  <a:srgbClr val="FF0000"/>
                </a:solidFill>
              </a:rPr>
              <a:t>edit distance</a:t>
            </a:r>
          </a:p>
        </p:txBody>
      </p:sp>
      <p:sp>
        <p:nvSpPr>
          <p:cNvPr id="27" name="TextBox 26"/>
          <p:cNvSpPr txBox="1"/>
          <p:nvPr/>
        </p:nvSpPr>
        <p:spPr>
          <a:xfrm>
            <a:off x="774288" y="2271886"/>
            <a:ext cx="2529349" cy="338554"/>
          </a:xfrm>
          <a:prstGeom prst="rect">
            <a:avLst/>
          </a:prstGeom>
          <a:noFill/>
        </p:spPr>
        <p:txBody>
          <a:bodyPr wrap="square" rtlCol="0">
            <a:spAutoFit/>
          </a:bodyPr>
          <a:lstStyle/>
          <a:p>
            <a:r>
              <a:rPr lang="en-US" sz="1600" b="1" dirty="0"/>
              <a:t>Barcode Comparison</a:t>
            </a:r>
          </a:p>
        </p:txBody>
      </p:sp>
      <p:sp>
        <p:nvSpPr>
          <p:cNvPr id="28" name="TextBox 27"/>
          <p:cNvSpPr txBox="1"/>
          <p:nvPr/>
        </p:nvSpPr>
        <p:spPr>
          <a:xfrm>
            <a:off x="3697696" y="2266367"/>
            <a:ext cx="1920067" cy="338554"/>
          </a:xfrm>
          <a:prstGeom prst="rect">
            <a:avLst/>
          </a:prstGeom>
          <a:noFill/>
        </p:spPr>
        <p:txBody>
          <a:bodyPr wrap="square" rtlCol="0">
            <a:spAutoFit/>
          </a:bodyPr>
          <a:lstStyle/>
          <a:p>
            <a:r>
              <a:rPr lang="en-US" sz="1600" b="1" dirty="0"/>
              <a:t>Primer Comparison</a:t>
            </a:r>
          </a:p>
        </p:txBody>
      </p:sp>
      <p:sp>
        <p:nvSpPr>
          <p:cNvPr id="29" name="Rectangle 28"/>
          <p:cNvSpPr/>
          <p:nvPr/>
        </p:nvSpPr>
        <p:spPr>
          <a:xfrm>
            <a:off x="3697697" y="2727628"/>
            <a:ext cx="2536721" cy="300082"/>
          </a:xfrm>
          <a:prstGeom prst="rect">
            <a:avLst/>
          </a:prstGeom>
        </p:spPr>
        <p:txBody>
          <a:bodyPr wrap="square">
            <a:spAutoFit/>
          </a:bodyPr>
          <a:lstStyle/>
          <a:p>
            <a:r>
              <a:rPr lang="en-US" sz="1350" dirty="0"/>
              <a:t>GGCTTGGTCATTTAGAGGAA</a:t>
            </a:r>
            <a:r>
              <a:rPr lang="en-US" sz="1350" dirty="0">
                <a:solidFill>
                  <a:schemeClr val="accent6">
                    <a:lumMod val="75000"/>
                  </a:schemeClr>
                </a:solidFill>
              </a:rPr>
              <a:t>GTAA</a:t>
            </a:r>
          </a:p>
        </p:txBody>
      </p:sp>
      <p:sp>
        <p:nvSpPr>
          <p:cNvPr id="30" name="TextBox 29"/>
          <p:cNvSpPr txBox="1"/>
          <p:nvPr/>
        </p:nvSpPr>
        <p:spPr>
          <a:xfrm>
            <a:off x="3683408" y="3865521"/>
            <a:ext cx="2639502" cy="300082"/>
          </a:xfrm>
          <a:prstGeom prst="rect">
            <a:avLst/>
          </a:prstGeom>
          <a:noFill/>
        </p:spPr>
        <p:txBody>
          <a:bodyPr wrap="square" rtlCol="0">
            <a:spAutoFit/>
          </a:bodyPr>
          <a:lstStyle/>
          <a:p>
            <a:r>
              <a:rPr lang="en-US" sz="1350" dirty="0"/>
              <a:t>CGGCTTGGTCATTTAGAGGAA</a:t>
            </a:r>
            <a:r>
              <a:rPr lang="en-US" sz="1350" dirty="0">
                <a:solidFill>
                  <a:schemeClr val="accent6">
                    <a:lumMod val="75000"/>
                  </a:schemeClr>
                </a:solidFill>
              </a:rPr>
              <a:t>GTAA</a:t>
            </a:r>
          </a:p>
        </p:txBody>
      </p:sp>
      <p:sp>
        <p:nvSpPr>
          <p:cNvPr id="31" name="Rectangle 30"/>
          <p:cNvSpPr/>
          <p:nvPr/>
        </p:nvSpPr>
        <p:spPr>
          <a:xfrm>
            <a:off x="3697697" y="4432088"/>
            <a:ext cx="2733981" cy="300082"/>
          </a:xfrm>
          <a:prstGeom prst="rect">
            <a:avLst/>
          </a:prstGeom>
        </p:spPr>
        <p:txBody>
          <a:bodyPr wrap="square">
            <a:spAutoFit/>
          </a:bodyPr>
          <a:lstStyle/>
          <a:p>
            <a:r>
              <a:rPr lang="en-US" sz="1350" dirty="0"/>
              <a:t>ACGGCTTGGTCATTTAGAGGAA</a:t>
            </a:r>
            <a:r>
              <a:rPr lang="en-US" sz="1350" dirty="0">
                <a:solidFill>
                  <a:schemeClr val="accent6">
                    <a:lumMod val="75000"/>
                  </a:schemeClr>
                </a:solidFill>
              </a:rPr>
              <a:t>GTAA</a:t>
            </a:r>
          </a:p>
        </p:txBody>
      </p:sp>
      <p:sp>
        <p:nvSpPr>
          <p:cNvPr id="32" name="Rectangle 31"/>
          <p:cNvSpPr/>
          <p:nvPr/>
        </p:nvSpPr>
        <p:spPr>
          <a:xfrm>
            <a:off x="3697696" y="3311023"/>
            <a:ext cx="2891145" cy="300082"/>
          </a:xfrm>
          <a:prstGeom prst="rect">
            <a:avLst/>
          </a:prstGeom>
        </p:spPr>
        <p:txBody>
          <a:bodyPr wrap="square">
            <a:spAutoFit/>
          </a:bodyPr>
          <a:lstStyle/>
          <a:p>
            <a:r>
              <a:rPr lang="en-US" sz="1350" dirty="0"/>
              <a:t>TACGGCTTGGTCATTTAGAGGAA</a:t>
            </a:r>
            <a:r>
              <a:rPr lang="en-US" sz="1350" dirty="0">
                <a:solidFill>
                  <a:schemeClr val="accent6">
                    <a:lumMod val="75000"/>
                  </a:schemeClr>
                </a:solidFill>
              </a:rPr>
              <a:t>GTAA</a:t>
            </a:r>
          </a:p>
        </p:txBody>
      </p:sp>
      <p:sp>
        <p:nvSpPr>
          <p:cNvPr id="33" name="Rectangle 32"/>
          <p:cNvSpPr/>
          <p:nvPr/>
        </p:nvSpPr>
        <p:spPr>
          <a:xfrm>
            <a:off x="3697697" y="5015483"/>
            <a:ext cx="3700885" cy="300082"/>
          </a:xfrm>
          <a:prstGeom prst="rect">
            <a:avLst/>
          </a:prstGeom>
        </p:spPr>
        <p:txBody>
          <a:bodyPr wrap="none">
            <a:spAutoFit/>
          </a:bodyPr>
          <a:lstStyle/>
          <a:p>
            <a:r>
              <a:rPr lang="en-US" sz="1350" dirty="0"/>
              <a:t>TACGGCTTGGTCATTTAGAGGAA</a:t>
            </a:r>
            <a:r>
              <a:rPr lang="en-US" sz="1350" dirty="0">
                <a:solidFill>
                  <a:schemeClr val="accent5"/>
                </a:solidFill>
              </a:rPr>
              <a:t>GTAA</a:t>
            </a:r>
            <a:r>
              <a:rPr lang="en-US" sz="1350" dirty="0">
                <a:solidFill>
                  <a:srgbClr val="0070C0"/>
                </a:solidFill>
              </a:rPr>
              <a:t>AAGTCGTAA</a:t>
            </a:r>
          </a:p>
        </p:txBody>
      </p:sp>
      <p:sp>
        <p:nvSpPr>
          <p:cNvPr id="34" name="TextBox 33"/>
          <p:cNvSpPr txBox="1"/>
          <p:nvPr/>
        </p:nvSpPr>
        <p:spPr>
          <a:xfrm>
            <a:off x="3025137" y="5436255"/>
            <a:ext cx="5737123" cy="715581"/>
          </a:xfrm>
          <a:prstGeom prst="rect">
            <a:avLst/>
          </a:prstGeom>
          <a:noFill/>
        </p:spPr>
        <p:txBody>
          <a:bodyPr wrap="square" rtlCol="0">
            <a:spAutoFit/>
          </a:bodyPr>
          <a:lstStyle/>
          <a:p>
            <a:r>
              <a:rPr lang="en-US" sz="1350" dirty="0"/>
              <a:t>Compares the beginning (primer region) of each read to all possible primers and returns the best match &lt; </a:t>
            </a:r>
            <a:r>
              <a:rPr lang="en-US" sz="1350" dirty="0" smtClean="0"/>
              <a:t>specified </a:t>
            </a:r>
            <a:r>
              <a:rPr lang="en-US" sz="1350" dirty="0" err="1" smtClean="0"/>
              <a:t>maximimum</a:t>
            </a:r>
            <a:r>
              <a:rPr lang="en-US" sz="1350" dirty="0" smtClean="0"/>
              <a:t> </a:t>
            </a:r>
            <a:r>
              <a:rPr lang="en-US" sz="1350" dirty="0" err="1" smtClean="0">
                <a:solidFill>
                  <a:srgbClr val="FF0000"/>
                </a:solidFill>
              </a:rPr>
              <a:t>Levenshtein</a:t>
            </a:r>
            <a:r>
              <a:rPr lang="en-US" sz="1350" dirty="0" smtClean="0">
                <a:solidFill>
                  <a:srgbClr val="FF0000"/>
                </a:solidFill>
              </a:rPr>
              <a:t> </a:t>
            </a:r>
            <a:r>
              <a:rPr lang="en-US" sz="1350" dirty="0" err="1">
                <a:solidFill>
                  <a:srgbClr val="FF0000"/>
                </a:solidFill>
              </a:rPr>
              <a:t>disteance</a:t>
            </a:r>
            <a:r>
              <a:rPr lang="en-US" sz="1350" dirty="0">
                <a:solidFill>
                  <a:srgbClr val="FF0000"/>
                </a:solidFill>
              </a:rPr>
              <a:t> + final 4 exact match</a:t>
            </a:r>
          </a:p>
        </p:txBody>
      </p:sp>
      <p:sp>
        <p:nvSpPr>
          <p:cNvPr id="8" name="TextBox 7"/>
          <p:cNvSpPr txBox="1"/>
          <p:nvPr/>
        </p:nvSpPr>
        <p:spPr>
          <a:xfrm>
            <a:off x="7679299" y="2683900"/>
            <a:ext cx="1312147" cy="307777"/>
          </a:xfrm>
          <a:prstGeom prst="rect">
            <a:avLst/>
          </a:prstGeom>
          <a:noFill/>
        </p:spPr>
        <p:txBody>
          <a:bodyPr wrap="square" rtlCol="0">
            <a:spAutoFit/>
          </a:bodyPr>
          <a:lstStyle/>
          <a:p>
            <a:r>
              <a:rPr lang="en-US" sz="1400" dirty="0" smtClean="0"/>
              <a:t>Primer 1</a:t>
            </a:r>
            <a:endParaRPr lang="en-US" sz="1400" dirty="0"/>
          </a:p>
        </p:txBody>
      </p:sp>
      <p:sp>
        <p:nvSpPr>
          <p:cNvPr id="35" name="TextBox 34"/>
          <p:cNvSpPr txBox="1"/>
          <p:nvPr/>
        </p:nvSpPr>
        <p:spPr>
          <a:xfrm>
            <a:off x="7679299" y="3237193"/>
            <a:ext cx="1312147" cy="307777"/>
          </a:xfrm>
          <a:prstGeom prst="rect">
            <a:avLst/>
          </a:prstGeom>
          <a:noFill/>
        </p:spPr>
        <p:txBody>
          <a:bodyPr wrap="square" rtlCol="0">
            <a:spAutoFit/>
          </a:bodyPr>
          <a:lstStyle/>
          <a:p>
            <a:r>
              <a:rPr lang="en-US" sz="1400" dirty="0" smtClean="0"/>
              <a:t>Primer 2</a:t>
            </a:r>
            <a:endParaRPr lang="en-US" sz="1400" dirty="0"/>
          </a:p>
        </p:txBody>
      </p:sp>
      <p:sp>
        <p:nvSpPr>
          <p:cNvPr id="36" name="TextBox 35"/>
          <p:cNvSpPr txBox="1"/>
          <p:nvPr/>
        </p:nvSpPr>
        <p:spPr>
          <a:xfrm>
            <a:off x="7679299" y="3852535"/>
            <a:ext cx="1312147" cy="307777"/>
          </a:xfrm>
          <a:prstGeom prst="rect">
            <a:avLst/>
          </a:prstGeom>
          <a:noFill/>
        </p:spPr>
        <p:txBody>
          <a:bodyPr wrap="square" rtlCol="0">
            <a:spAutoFit/>
          </a:bodyPr>
          <a:lstStyle/>
          <a:p>
            <a:r>
              <a:rPr lang="en-US" sz="1400" dirty="0" smtClean="0"/>
              <a:t>Primer 3</a:t>
            </a:r>
            <a:endParaRPr lang="en-US" sz="1400" dirty="0"/>
          </a:p>
        </p:txBody>
      </p:sp>
      <p:sp>
        <p:nvSpPr>
          <p:cNvPr id="37" name="TextBox 36"/>
          <p:cNvSpPr txBox="1"/>
          <p:nvPr/>
        </p:nvSpPr>
        <p:spPr>
          <a:xfrm>
            <a:off x="7679298" y="4412386"/>
            <a:ext cx="1312147" cy="307777"/>
          </a:xfrm>
          <a:prstGeom prst="rect">
            <a:avLst/>
          </a:prstGeom>
          <a:noFill/>
        </p:spPr>
        <p:txBody>
          <a:bodyPr wrap="square" rtlCol="0">
            <a:spAutoFit/>
          </a:bodyPr>
          <a:lstStyle/>
          <a:p>
            <a:r>
              <a:rPr lang="en-US" sz="1400" dirty="0" smtClean="0"/>
              <a:t>Primer 4</a:t>
            </a:r>
            <a:endParaRPr lang="en-US" sz="1400" dirty="0"/>
          </a:p>
        </p:txBody>
      </p:sp>
      <p:sp>
        <p:nvSpPr>
          <p:cNvPr id="38" name="TextBox 37"/>
          <p:cNvSpPr txBox="1"/>
          <p:nvPr/>
        </p:nvSpPr>
        <p:spPr>
          <a:xfrm>
            <a:off x="7679298" y="5007509"/>
            <a:ext cx="1312147" cy="307777"/>
          </a:xfrm>
          <a:prstGeom prst="rect">
            <a:avLst/>
          </a:prstGeom>
          <a:noFill/>
        </p:spPr>
        <p:txBody>
          <a:bodyPr wrap="square" rtlCol="0">
            <a:spAutoFit/>
          </a:bodyPr>
          <a:lstStyle/>
          <a:p>
            <a:r>
              <a:rPr lang="en-US" sz="1400" dirty="0" smtClean="0"/>
              <a:t>Read</a:t>
            </a:r>
            <a:endParaRPr lang="en-US" sz="1400" dirty="0"/>
          </a:p>
        </p:txBody>
      </p:sp>
    </p:spTree>
    <p:extLst>
      <p:ext uri="{BB962C8B-B14F-4D97-AF65-F5344CB8AC3E}">
        <p14:creationId xmlns:p14="http://schemas.microsoft.com/office/powerpoint/2010/main" val="211387162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Shape 474"/>
          <p:cNvSpPr txBox="1">
            <a:spLocks noGrp="1"/>
          </p:cNvSpPr>
          <p:nvPr>
            <p:ph idx="1"/>
          </p:nvPr>
        </p:nvSpPr>
        <p:spPr>
          <a:prstGeom prst="rect">
            <a:avLst/>
          </a:prstGeom>
        </p:spPr>
        <p:txBody>
          <a:bodyPr vert="horz" lIns="91425" tIns="91425" rIns="91425" bIns="91425" rtlCol="0" anchor="t" anchorCtr="0">
            <a:noAutofit/>
          </a:bodyPr>
          <a:lstStyle/>
          <a:p>
            <a:pPr>
              <a:buNone/>
            </a:pPr>
            <a:r>
              <a:rPr lang="en-US" b="1" dirty="0" smtClean="0">
                <a:solidFill>
                  <a:schemeClr val="tx1"/>
                </a:solidFill>
              </a:rPr>
              <a:t>The Minimal preprocess command</a:t>
            </a:r>
          </a:p>
          <a:p>
            <a:pPr>
              <a:buNone/>
            </a:pPr>
            <a:r>
              <a:rPr lang="en" dirty="0"/>
              <a:t>Takes:</a:t>
            </a:r>
          </a:p>
          <a:p>
            <a:pPr marL="457200"/>
            <a:r>
              <a:rPr lang="en" dirty="0"/>
              <a:t>4 </a:t>
            </a:r>
            <a:r>
              <a:rPr lang="en" dirty="0" err="1"/>
              <a:t>fastq</a:t>
            </a:r>
            <a:r>
              <a:rPr lang="en" dirty="0"/>
              <a:t> files (Read 1, Index 1, Index 2, Read </a:t>
            </a:r>
            <a:r>
              <a:rPr lang="en" dirty="0" smtClean="0"/>
              <a:t>2)</a:t>
            </a:r>
            <a:endParaRPr lang="en" dirty="0"/>
          </a:p>
          <a:p>
            <a:pPr marL="457200"/>
            <a:r>
              <a:rPr lang="en-US" dirty="0"/>
              <a:t>T</a:t>
            </a:r>
            <a:r>
              <a:rPr lang="en-US" dirty="0" smtClean="0"/>
              <a:t>able</a:t>
            </a:r>
            <a:r>
              <a:rPr lang="en" dirty="0" smtClean="0"/>
              <a:t> </a:t>
            </a:r>
            <a:r>
              <a:rPr lang="en" dirty="0"/>
              <a:t>of barcodes (indices) used in the run</a:t>
            </a:r>
          </a:p>
          <a:p>
            <a:pPr marL="457200"/>
            <a:r>
              <a:rPr lang="en" dirty="0" smtClean="0"/>
              <a:t>T</a:t>
            </a:r>
            <a:r>
              <a:rPr lang="en-US" dirty="0" smtClean="0"/>
              <a:t>able of</a:t>
            </a:r>
            <a:r>
              <a:rPr lang="en" dirty="0" smtClean="0"/>
              <a:t>sequences </a:t>
            </a:r>
            <a:r>
              <a:rPr lang="en" dirty="0"/>
              <a:t>and names of template-specific primers</a:t>
            </a:r>
          </a:p>
          <a:p>
            <a:pPr marL="457200"/>
            <a:r>
              <a:rPr lang="en-US" dirty="0" smtClean="0"/>
              <a:t>Table</a:t>
            </a:r>
            <a:r>
              <a:rPr lang="en" dirty="0" smtClean="0"/>
              <a:t> </a:t>
            </a:r>
            <a:r>
              <a:rPr lang="en" dirty="0"/>
              <a:t>of sample names and the assigned barcodes and primers for each</a:t>
            </a:r>
          </a:p>
          <a:p>
            <a:pPr>
              <a:buNone/>
            </a:pPr>
            <a:endParaRPr lang="en-US" dirty="0"/>
          </a:p>
          <a:p>
            <a:pPr>
              <a:buNone/>
            </a:pPr>
            <a:r>
              <a:rPr lang="en" dirty="0" err="1" smtClean="0"/>
              <a:t>dbcAmplicons</a:t>
            </a:r>
            <a:r>
              <a:rPr lang="en" dirty="0" smtClean="0"/>
              <a:t> </a:t>
            </a:r>
            <a:r>
              <a:rPr lang="en" dirty="0"/>
              <a:t>preprocess </a:t>
            </a:r>
            <a:r>
              <a:rPr lang="en-US" dirty="0" smtClean="0"/>
              <a:t>\ </a:t>
            </a:r>
          </a:p>
          <a:p>
            <a:pPr>
              <a:buNone/>
            </a:pPr>
            <a:r>
              <a:rPr lang="en-US" dirty="0"/>
              <a:t>	</a:t>
            </a:r>
            <a:r>
              <a:rPr lang="en" dirty="0" smtClean="0"/>
              <a:t>-</a:t>
            </a:r>
            <a:r>
              <a:rPr lang="en" dirty="0"/>
              <a:t>B </a:t>
            </a:r>
            <a:r>
              <a:rPr lang="en" dirty="0" err="1" smtClean="0"/>
              <a:t>barcodeLookupTable.txt</a:t>
            </a:r>
            <a:r>
              <a:rPr lang="en-US" dirty="0" smtClean="0"/>
              <a:t> \</a:t>
            </a:r>
            <a:r>
              <a:rPr lang="en" dirty="0" smtClean="0"/>
              <a:t> </a:t>
            </a:r>
            <a:endParaRPr lang="en" dirty="0"/>
          </a:p>
          <a:p>
            <a:pPr>
              <a:buNone/>
            </a:pPr>
            <a:r>
              <a:rPr lang="en-US" dirty="0" smtClean="0"/>
              <a:t>	</a:t>
            </a:r>
            <a:r>
              <a:rPr lang="en" dirty="0" smtClean="0"/>
              <a:t>-</a:t>
            </a:r>
            <a:r>
              <a:rPr lang="en" dirty="0"/>
              <a:t>P </a:t>
            </a:r>
            <a:r>
              <a:rPr lang="en" dirty="0" err="1"/>
              <a:t>primerLookupTable.txt</a:t>
            </a:r>
            <a:r>
              <a:rPr lang="en" dirty="0"/>
              <a:t> </a:t>
            </a:r>
            <a:r>
              <a:rPr lang="en-US" dirty="0"/>
              <a:t>\</a:t>
            </a:r>
            <a:endParaRPr lang="en" dirty="0"/>
          </a:p>
          <a:p>
            <a:pPr>
              <a:buNone/>
            </a:pPr>
            <a:r>
              <a:rPr lang="en-US" dirty="0" smtClean="0"/>
              <a:t>	</a:t>
            </a:r>
            <a:r>
              <a:rPr lang="en" dirty="0" smtClean="0"/>
              <a:t>-</a:t>
            </a:r>
            <a:r>
              <a:rPr lang="en" dirty="0"/>
              <a:t>S </a:t>
            </a:r>
            <a:r>
              <a:rPr lang="en" dirty="0" err="1"/>
              <a:t>sampleLookupTable.txt</a:t>
            </a:r>
            <a:r>
              <a:rPr lang="en" dirty="0"/>
              <a:t> </a:t>
            </a:r>
            <a:r>
              <a:rPr lang="en-US" dirty="0" smtClean="0"/>
              <a:t>\</a:t>
            </a:r>
            <a:endParaRPr lang="en" dirty="0"/>
          </a:p>
          <a:p>
            <a:pPr>
              <a:buNone/>
            </a:pPr>
            <a:r>
              <a:rPr lang="en-US" dirty="0" smtClean="0"/>
              <a:t>	</a:t>
            </a:r>
            <a:r>
              <a:rPr lang="en" dirty="0" smtClean="0"/>
              <a:t>-</a:t>
            </a:r>
            <a:r>
              <a:rPr lang="en" dirty="0"/>
              <a:t>1 </a:t>
            </a:r>
            <a:r>
              <a:rPr lang="en-US" dirty="0" smtClean="0"/>
              <a:t>data</a:t>
            </a:r>
            <a:r>
              <a:rPr lang="en" dirty="0" smtClean="0"/>
              <a:t>_R1_001.fastq.gz</a:t>
            </a:r>
            <a:endParaRPr lang="en" dirty="0"/>
          </a:p>
        </p:txBody>
      </p:sp>
      <p:sp>
        <p:nvSpPr>
          <p:cNvPr id="473" name="Shape 473"/>
          <p:cNvSpPr txBox="1">
            <a:spLocks noGrp="1"/>
          </p:cNvSpPr>
          <p:nvPr>
            <p:ph type="title"/>
          </p:nvPr>
        </p:nvSpPr>
        <p:spPr>
          <a:prstGeom prst="rect">
            <a:avLst/>
          </a:prstGeom>
        </p:spPr>
        <p:txBody>
          <a:bodyPr vert="horz" lIns="91425" tIns="91425" rIns="91425" bIns="91425" rtlCol="0" anchor="ctr" anchorCtr="0">
            <a:noAutofit/>
          </a:bodyPr>
          <a:lstStyle/>
          <a:p>
            <a:r>
              <a:rPr lang="en" dirty="0" smtClean="0">
                <a:solidFill>
                  <a:schemeClr val="bg1"/>
                </a:solidFill>
              </a:rPr>
              <a:t>preprocess </a:t>
            </a:r>
            <a:r>
              <a:rPr lang="en" dirty="0">
                <a:solidFill>
                  <a:schemeClr val="bg1"/>
                </a:solidFill>
              </a:rPr>
              <a:t>command</a:t>
            </a:r>
          </a:p>
        </p:txBody>
      </p:sp>
    </p:spTree>
    <p:extLst>
      <p:ext uri="{BB962C8B-B14F-4D97-AF65-F5344CB8AC3E}">
        <p14:creationId xmlns:p14="http://schemas.microsoft.com/office/powerpoint/2010/main" val="1963908890"/>
      </p:ext>
    </p:extLst>
  </p:cSld>
  <p:clrMapOvr>
    <a:masterClrMapping/>
  </p:clrMapOvr>
  <p:transition spd="slow">
    <p:cut/>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Shape 479"/>
          <p:cNvSpPr txBox="1">
            <a:spLocks noGrp="1"/>
          </p:cNvSpPr>
          <p:nvPr>
            <p:ph type="title"/>
          </p:nvPr>
        </p:nvSpPr>
        <p:spPr>
          <a:prstGeom prst="rect">
            <a:avLst/>
          </a:prstGeom>
        </p:spPr>
        <p:txBody>
          <a:bodyPr vert="horz" lIns="91425" tIns="91425" rIns="91425" bIns="91425" rtlCol="0" anchor="ctr" anchorCtr="0">
            <a:noAutofit/>
          </a:bodyPr>
          <a:lstStyle/>
          <a:p>
            <a:r>
              <a:rPr lang="en" dirty="0">
                <a:solidFill>
                  <a:schemeClr val="bg1"/>
                </a:solidFill>
              </a:rPr>
              <a:t>Standard </a:t>
            </a:r>
            <a:r>
              <a:rPr lang="en" dirty="0" smtClean="0">
                <a:solidFill>
                  <a:schemeClr val="bg1"/>
                </a:solidFill>
              </a:rPr>
              <a:t>Out</a:t>
            </a:r>
            <a:r>
              <a:rPr lang="en-US" dirty="0" smtClean="0">
                <a:solidFill>
                  <a:schemeClr val="bg1"/>
                </a:solidFill>
              </a:rPr>
              <a:t>put</a:t>
            </a:r>
            <a:endParaRPr lang="en" dirty="0">
              <a:solidFill>
                <a:schemeClr val="bg1"/>
              </a:solidFill>
            </a:endParaRPr>
          </a:p>
        </p:txBody>
      </p:sp>
      <p:pic>
        <p:nvPicPr>
          <p:cNvPr id="480" name="Shape 480"/>
          <p:cNvPicPr preferRelativeResize="0"/>
          <p:nvPr/>
        </p:nvPicPr>
        <p:blipFill>
          <a:blip r:embed="rId3">
            <a:alphaModFix/>
          </a:blip>
          <a:stretch>
            <a:fillRect/>
          </a:stretch>
        </p:blipFill>
        <p:spPr>
          <a:xfrm>
            <a:off x="247313" y="1833317"/>
            <a:ext cx="8649374" cy="3081582"/>
          </a:xfrm>
          <a:prstGeom prst="rect">
            <a:avLst/>
          </a:prstGeom>
          <a:noFill/>
          <a:ln w="9525" cap="flat" cmpd="sng">
            <a:solidFill>
              <a:srgbClr val="000000"/>
            </a:solidFill>
            <a:prstDash val="solid"/>
            <a:round/>
            <a:headEnd type="none" w="med" len="med"/>
            <a:tailEnd type="none" w="med" len="med"/>
          </a:ln>
        </p:spPr>
      </p:pic>
    </p:spTree>
    <p:extLst>
      <p:ext uri="{BB962C8B-B14F-4D97-AF65-F5344CB8AC3E}">
        <p14:creationId xmlns:p14="http://schemas.microsoft.com/office/powerpoint/2010/main" val="1085125153"/>
      </p:ext>
    </p:extLst>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11905</TotalTime>
  <Words>4890</Words>
  <Application>Microsoft Macintosh PowerPoint</Application>
  <PresentationFormat>On-screen Show (4:3)</PresentationFormat>
  <Paragraphs>886</Paragraphs>
  <Slides>123</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123</vt:i4>
      </vt:variant>
    </vt:vector>
  </HeadingPairs>
  <TitlesOfParts>
    <vt:vector size="131" baseType="lpstr">
      <vt:lpstr>Calibri</vt:lpstr>
      <vt:lpstr>Franklin Gothic Medium</vt:lpstr>
      <vt:lpstr>ＭＳ Ｐゴシック</vt:lpstr>
      <vt:lpstr>Times New Roman</vt:lpstr>
      <vt:lpstr>Wingdings</vt:lpstr>
      <vt:lpstr>Wingdings 2</vt:lpstr>
      <vt:lpstr>Arial</vt:lpstr>
      <vt:lpstr>Grid</vt:lpstr>
      <vt:lpstr>Microbial Community Profiling Matt Settles, PhD University of California, Davis settles@ucdavis.edu  bioinformatics.ucdavis.edu </vt:lpstr>
      <vt:lpstr>Disclaimer</vt:lpstr>
      <vt:lpstr>Outline</vt:lpstr>
      <vt:lpstr>Bioinformatics IS a Data Science</vt:lpstr>
      <vt:lpstr>The data deluge</vt:lpstr>
      <vt:lpstr>Reality</vt:lpstr>
      <vt:lpstr>The real cost of sequencing</vt:lpstr>
      <vt:lpstr>Sequencing Costs</vt:lpstr>
      <vt:lpstr>Bioinformatics is Data Science</vt:lpstr>
      <vt:lpstr>Data Science</vt:lpstr>
      <vt:lpstr>Experiment Philosophy</vt:lpstr>
      <vt:lpstr>7 Stages to Data Science</vt:lpstr>
      <vt:lpstr>Stage 1: define the question</vt:lpstr>
      <vt:lpstr>Stages 2-4: Collecting and Cleaning</vt:lpstr>
      <vt:lpstr>Stage 5: Analyzing the data</vt:lpstr>
      <vt:lpstr>Stages 6-7: Communicating your results</vt:lpstr>
      <vt:lpstr>Bioinformatics done well</vt:lpstr>
      <vt:lpstr>Substrate</vt:lpstr>
      <vt:lpstr>Environment</vt:lpstr>
      <vt:lpstr>Prerequisites</vt:lpstr>
      <vt:lpstr>Bioinformatics</vt:lpstr>
      <vt:lpstr>THE Bottom Line</vt:lpstr>
      <vt:lpstr>Introduction to sequencing</vt:lpstr>
      <vt:lpstr>History</vt:lpstr>
      <vt:lpstr>history</vt:lpstr>
      <vt:lpstr>History</vt:lpstr>
      <vt:lpstr>Roche 454</vt:lpstr>
      <vt:lpstr>Illumina (SOLEXA)</vt:lpstr>
      <vt:lpstr>Life Technologies</vt:lpstr>
      <vt:lpstr>Pacific Biosystems</vt:lpstr>
      <vt:lpstr>Oxford nanopore</vt:lpstr>
      <vt:lpstr>Illumina sequencing</vt:lpstr>
      <vt:lpstr>Genomic Reduction</vt:lpstr>
      <vt:lpstr>Illumina HISEQ sequencing</vt:lpstr>
      <vt:lpstr>Illumina MISEQ SEQUENCING</vt:lpstr>
      <vt:lpstr>HomeWork</vt:lpstr>
      <vt:lpstr>Experimental Design: Community profiling</vt:lpstr>
      <vt:lpstr>Experimental design</vt:lpstr>
      <vt:lpstr>General rules for preparing samples</vt:lpstr>
      <vt:lpstr>Sequencing Depth</vt:lpstr>
      <vt:lpstr>Sequencing Coverage</vt:lpstr>
      <vt:lpstr>MG Sequencing Designs</vt:lpstr>
      <vt:lpstr>Proposal Stage</vt:lpstr>
      <vt:lpstr>Rarefaction curves</vt:lpstr>
      <vt:lpstr>Metagenomics assembly</vt:lpstr>
      <vt:lpstr>Take HOmes</vt:lpstr>
      <vt:lpstr>HOMEWORK</vt:lpstr>
      <vt:lpstr>Cost Estimation</vt:lpstr>
      <vt:lpstr>HomeWork</vt:lpstr>
      <vt:lpstr>Workshop dataset</vt:lpstr>
      <vt:lpstr>Slashpile</vt:lpstr>
      <vt:lpstr>HomeWork</vt:lpstr>
      <vt:lpstr> The Command line</vt:lpstr>
      <vt:lpstr>The command line</vt:lpstr>
      <vt:lpstr>The command line</vt:lpstr>
      <vt:lpstr>The command line</vt:lpstr>
      <vt:lpstr>CHEaT SHEETS</vt:lpstr>
      <vt:lpstr>HomeWork</vt:lpstr>
      <vt:lpstr>gIT</vt:lpstr>
      <vt:lpstr>GIT</vt:lpstr>
      <vt:lpstr>HOMeWORK</vt:lpstr>
      <vt:lpstr>dbcAmplicons</vt:lpstr>
      <vt:lpstr>Microbial community analysis</vt:lpstr>
      <vt:lpstr>Amplicons: Common Approach</vt:lpstr>
      <vt:lpstr>dbcAmplicons</vt:lpstr>
      <vt:lpstr>Amplicons: Alternative Approach</vt:lpstr>
      <vt:lpstr>Multiplex Samples</vt:lpstr>
      <vt:lpstr>Multiplex Amplicon Targets</vt:lpstr>
      <vt:lpstr>dbcAmplicons</vt:lpstr>
      <vt:lpstr>Sequencing</vt:lpstr>
      <vt:lpstr>Bioinformatics</vt:lpstr>
      <vt:lpstr>Downstream Analysis</vt:lpstr>
      <vt:lpstr>Supplemental Scripts</vt:lpstr>
      <vt:lpstr>Primer Design</vt:lpstr>
      <vt:lpstr>Template Specific Primer Design</vt:lpstr>
      <vt:lpstr>QC: what is a “good” library?</vt:lpstr>
      <vt:lpstr>Pooling Samples/Amplicons</vt:lpstr>
      <vt:lpstr>Nucleotide diversity</vt:lpstr>
      <vt:lpstr>Amplicon runs are Low Complexity</vt:lpstr>
      <vt:lpstr>Benefits/Drawbacks</vt:lpstr>
      <vt:lpstr>Community Profiling (Zanne Lab GWU)</vt:lpstr>
      <vt:lpstr>Small Genome Sequencing (Top Lab UI)</vt:lpstr>
      <vt:lpstr>Phylogenomics (Tank Lab UI)</vt:lpstr>
      <vt:lpstr>Future Directions</vt:lpstr>
      <vt:lpstr>dbcAmplicons Analysis</vt:lpstr>
      <vt:lpstr>PowerPoint Presentation</vt:lpstr>
      <vt:lpstr>Barcodes sheet</vt:lpstr>
      <vt:lpstr>Primer sheet</vt:lpstr>
      <vt:lpstr>Sample metadata sheet</vt:lpstr>
      <vt:lpstr>PowerPoint Presentation</vt:lpstr>
      <vt:lpstr>Homework</vt:lpstr>
      <vt:lpstr>Sequencing Read files</vt:lpstr>
      <vt:lpstr>Quality Scores</vt:lpstr>
      <vt:lpstr>Qscore Conversion</vt:lpstr>
      <vt:lpstr>Illumina Read naming conventions</vt:lpstr>
      <vt:lpstr>PowerPoint Presentation</vt:lpstr>
      <vt:lpstr>Barcode/Primer Comparison</vt:lpstr>
      <vt:lpstr>preprocess command</vt:lpstr>
      <vt:lpstr>Standard Output</vt:lpstr>
      <vt:lpstr>Outputs: Identified_Barcodes.txt</vt:lpstr>
      <vt:lpstr>Outputs: directories and files</vt:lpstr>
      <vt:lpstr>Outputs: fastq files</vt:lpstr>
      <vt:lpstr>Summary of preprocess</vt:lpstr>
      <vt:lpstr>homework</vt:lpstr>
      <vt:lpstr>Next: overlapping reads</vt:lpstr>
      <vt:lpstr>Flash2 – overlapping of reads</vt:lpstr>
      <vt:lpstr>PowerPoint Presentation</vt:lpstr>
      <vt:lpstr>Executing dbcAmplicons join</vt:lpstr>
      <vt:lpstr>dbcAmplicons join outputs</vt:lpstr>
      <vt:lpstr>Histogram</vt:lpstr>
      <vt:lpstr>Homework</vt:lpstr>
      <vt:lpstr>dbcAmplicons classify</vt:lpstr>
      <vt:lpstr>PowerPoint Presentation</vt:lpstr>
      <vt:lpstr>Using dbcAmplicons classify</vt:lpstr>
      <vt:lpstr>Using dbcAmplicons classify</vt:lpstr>
      <vt:lpstr>fixrank files</vt:lpstr>
      <vt:lpstr>PowerPoint Presentation</vt:lpstr>
      <vt:lpstr>dbcAmplicons abundance</vt:lpstr>
      <vt:lpstr>table.abundance.txt</vt:lpstr>
      <vt:lpstr>table.proportions.txt</vt:lpstr>
      <vt:lpstr>table.taxa_counts.txt</vt:lpstr>
      <vt:lpstr>convert2ReadTo4Read</vt:lpstr>
      <vt:lpstr>splitReadsBySample (upload to SRA)</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190</cp:revision>
  <cp:lastPrinted>2016-03-21T15:00:55Z</cp:lastPrinted>
  <dcterms:created xsi:type="dcterms:W3CDTF">2015-07-10T12:57:18Z</dcterms:created>
  <dcterms:modified xsi:type="dcterms:W3CDTF">2016-03-21T15:58:30Z</dcterms:modified>
</cp:coreProperties>
</file>